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1" r:id="rId6"/>
    <p:sldId id="390"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306" r:id="rId21"/>
    <p:sldId id="342" r:id="rId22"/>
    <p:sldId id="421" r:id="rId23"/>
    <p:sldId id="448" r:id="rId24"/>
    <p:sldId id="449" r:id="rId25"/>
    <p:sldId id="427" r:id="rId26"/>
    <p:sldId id="456" r:id="rId27"/>
    <p:sldId id="458" r:id="rId28"/>
    <p:sldId id="457" r:id="rId29"/>
    <p:sldId id="459" r:id="rId30"/>
    <p:sldId id="460" r:id="rId31"/>
    <p:sldId id="461" r:id="rId32"/>
    <p:sldId id="455" r:id="rId33"/>
    <p:sldId id="446" r:id="rId34"/>
    <p:sldId id="447" r:id="rId35"/>
    <p:sldId id="348" r:id="rId36"/>
    <p:sldId id="424" r:id="rId37"/>
    <p:sldId id="350" r:id="rId38"/>
    <p:sldId id="351" r:id="rId39"/>
    <p:sldId id="319" r:id="rId40"/>
    <p:sldId id="450" r:id="rId41"/>
    <p:sldId id="353" r:id="rId42"/>
    <p:sldId id="369" r:id="rId43"/>
    <p:sldId id="364" r:id="rId44"/>
    <p:sldId id="413" r:id="rId45"/>
  </p:sldIdLst>
  <p:sldSz cx="12192000" cy="6858000"/>
  <p:notesSz cx="93853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625AF2-C669-4BCA-857F-6CC52C1340B3}">
          <p14:sldIdLst>
            <p14:sldId id="256"/>
            <p14:sldId id="257"/>
            <p14:sldId id="258"/>
            <p14:sldId id="259"/>
            <p14:sldId id="261"/>
            <p14:sldId id="390"/>
            <p14:sldId id="429"/>
            <p14:sldId id="430"/>
            <p14:sldId id="431"/>
            <p14:sldId id="432"/>
            <p14:sldId id="433"/>
            <p14:sldId id="434"/>
            <p14:sldId id="435"/>
            <p14:sldId id="436"/>
            <p14:sldId id="437"/>
            <p14:sldId id="438"/>
            <p14:sldId id="439"/>
            <p14:sldId id="440"/>
            <p14:sldId id="441"/>
            <p14:sldId id="306"/>
            <p14:sldId id="342"/>
            <p14:sldId id="421"/>
            <p14:sldId id="448"/>
            <p14:sldId id="449"/>
            <p14:sldId id="427"/>
            <p14:sldId id="456"/>
            <p14:sldId id="458"/>
            <p14:sldId id="457"/>
            <p14:sldId id="459"/>
            <p14:sldId id="460"/>
            <p14:sldId id="461"/>
            <p14:sldId id="455"/>
            <p14:sldId id="446"/>
            <p14:sldId id="447"/>
            <p14:sldId id="348"/>
            <p14:sldId id="424"/>
            <p14:sldId id="350"/>
            <p14:sldId id="351"/>
            <p14:sldId id="319"/>
            <p14:sldId id="450"/>
            <p14:sldId id="353"/>
            <p14:sldId id="369"/>
            <p14:sldId id="364"/>
            <p14:sldId id="4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9C745-D22C-4998-91FE-C6F903ADED12}" v="34" dt="2026-01-23T21:30:32.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 Church Kona" userId="a44b772e229676af" providerId="LiveId" clId="{07B78141-4025-4CE3-A8ED-9CA3DD67A2AB}"/>
    <pc:docChg chg="undo custSel addSld delSld modSld sldOrd modSection">
      <pc:chgData name="Christ Church Kona" userId="a44b772e229676af" providerId="LiveId" clId="{07B78141-4025-4CE3-A8ED-9CA3DD67A2AB}" dt="2026-01-23T22:02:22.885" v="9983" actId="27636"/>
      <pc:docMkLst>
        <pc:docMk/>
      </pc:docMkLst>
      <pc:sldChg chg="addSp modSp mod">
        <pc:chgData name="Christ Church Kona" userId="a44b772e229676af" providerId="LiveId" clId="{07B78141-4025-4CE3-A8ED-9CA3DD67A2AB}" dt="2026-01-23T19:27:14.016" v="1171" actId="27636"/>
        <pc:sldMkLst>
          <pc:docMk/>
          <pc:sldMk cId="1547269445" sldId="258"/>
        </pc:sldMkLst>
        <pc:spChg chg="mod">
          <ac:chgData name="Christ Church Kona" userId="a44b772e229676af" providerId="LiveId" clId="{07B78141-4025-4CE3-A8ED-9CA3DD67A2AB}" dt="2026-01-23T19:27:14.016" v="1170" actId="27636"/>
          <ac:spMkLst>
            <pc:docMk/>
            <pc:sldMk cId="1547269445" sldId="258"/>
            <ac:spMk id="3" creationId="{00000000-0000-0000-0000-000000000000}"/>
          </ac:spMkLst>
        </pc:spChg>
        <pc:spChg chg="mod">
          <ac:chgData name="Christ Church Kona" userId="a44b772e229676af" providerId="LiveId" clId="{07B78141-4025-4CE3-A8ED-9CA3DD67A2AB}" dt="2026-01-23T19:27:14.016" v="1171" actId="27636"/>
          <ac:spMkLst>
            <pc:docMk/>
            <pc:sldMk cId="1547269445" sldId="258"/>
            <ac:spMk id="4" creationId="{00000000-0000-0000-0000-000000000000}"/>
          </ac:spMkLst>
        </pc:spChg>
        <pc:spChg chg="add mod">
          <ac:chgData name="Christ Church Kona" userId="a44b772e229676af" providerId="LiveId" clId="{07B78141-4025-4CE3-A8ED-9CA3DD67A2AB}" dt="2026-01-23T19:26:33.133" v="1167" actId="11529"/>
          <ac:spMkLst>
            <pc:docMk/>
            <pc:sldMk cId="1547269445" sldId="258"/>
            <ac:spMk id="6" creationId="{70245935-EDBF-94FB-8F68-35A8A11032A7}"/>
          </ac:spMkLst>
        </pc:spChg>
      </pc:sldChg>
      <pc:sldChg chg="modSp mod ord">
        <pc:chgData name="Christ Church Kona" userId="a44b772e229676af" providerId="LiveId" clId="{07B78141-4025-4CE3-A8ED-9CA3DD67A2AB}" dt="2026-01-23T21:37:02.232" v="9749" actId="20577"/>
        <pc:sldMkLst>
          <pc:docMk/>
          <pc:sldMk cId="3042886083" sldId="306"/>
        </pc:sldMkLst>
        <pc:spChg chg="mod">
          <ac:chgData name="Christ Church Kona" userId="a44b772e229676af" providerId="LiveId" clId="{07B78141-4025-4CE3-A8ED-9CA3DD67A2AB}" dt="2026-01-23T21:37:02.232" v="9749" actId="20577"/>
          <ac:spMkLst>
            <pc:docMk/>
            <pc:sldMk cId="3042886083" sldId="306"/>
            <ac:spMk id="3" creationId="{F421B715-E96E-4865-BEA5-BFE4C098DE34}"/>
          </ac:spMkLst>
        </pc:spChg>
      </pc:sldChg>
      <pc:sldChg chg="modSp mod">
        <pc:chgData name="Christ Church Kona" userId="a44b772e229676af" providerId="LiveId" clId="{07B78141-4025-4CE3-A8ED-9CA3DD67A2AB}" dt="2026-01-23T22:01:24.815" v="9975" actId="14100"/>
        <pc:sldMkLst>
          <pc:docMk/>
          <pc:sldMk cId="912511480" sldId="319"/>
        </pc:sldMkLst>
        <pc:spChg chg="mod">
          <ac:chgData name="Christ Church Kona" userId="a44b772e229676af" providerId="LiveId" clId="{07B78141-4025-4CE3-A8ED-9CA3DD67A2AB}" dt="2026-01-20T22:58:13.349" v="906" actId="20577"/>
          <ac:spMkLst>
            <pc:docMk/>
            <pc:sldMk cId="912511480" sldId="319"/>
            <ac:spMk id="2" creationId="{D8EC30FF-C6D3-4599-BCC0-FA33DC0C9BBC}"/>
          </ac:spMkLst>
        </pc:spChg>
        <pc:picChg chg="mod">
          <ac:chgData name="Christ Church Kona" userId="a44b772e229676af" providerId="LiveId" clId="{07B78141-4025-4CE3-A8ED-9CA3DD67A2AB}" dt="2026-01-23T22:01:24.815" v="9975" actId="14100"/>
          <ac:picMkLst>
            <pc:docMk/>
            <pc:sldMk cId="912511480" sldId="319"/>
            <ac:picMk id="5" creationId="{D417724C-08C5-6C80-6D04-32BBF797F0CB}"/>
          </ac:picMkLst>
        </pc:picChg>
      </pc:sldChg>
      <pc:sldChg chg="modSp mod">
        <pc:chgData name="Christ Church Kona" userId="a44b772e229676af" providerId="LiveId" clId="{07B78141-4025-4CE3-A8ED-9CA3DD67A2AB}" dt="2026-01-23T21:43:25.047" v="9774" actId="255"/>
        <pc:sldMkLst>
          <pc:docMk/>
          <pc:sldMk cId="2923458334" sldId="342"/>
        </pc:sldMkLst>
        <pc:spChg chg="mod">
          <ac:chgData name="Christ Church Kona" userId="a44b772e229676af" providerId="LiveId" clId="{07B78141-4025-4CE3-A8ED-9CA3DD67A2AB}" dt="2026-01-23T21:43:25.047" v="9774" actId="255"/>
          <ac:spMkLst>
            <pc:docMk/>
            <pc:sldMk cId="2923458334" sldId="342"/>
            <ac:spMk id="2" creationId="{32EE1AEE-0718-438E-BF9A-C7DB9879F65E}"/>
          </ac:spMkLst>
        </pc:spChg>
        <pc:spChg chg="mod">
          <ac:chgData name="Christ Church Kona" userId="a44b772e229676af" providerId="LiveId" clId="{07B78141-4025-4CE3-A8ED-9CA3DD67A2AB}" dt="2026-01-23T21:39:04.995" v="9755" actId="5793"/>
          <ac:spMkLst>
            <pc:docMk/>
            <pc:sldMk cId="2923458334" sldId="342"/>
            <ac:spMk id="3" creationId="{B3DB180C-E408-4F3A-9101-7F789D1BC311}"/>
          </ac:spMkLst>
        </pc:spChg>
      </pc:sldChg>
      <pc:sldChg chg="modSp mod">
        <pc:chgData name="Christ Church Kona" userId="a44b772e229676af" providerId="LiveId" clId="{07B78141-4025-4CE3-A8ED-9CA3DD67A2AB}" dt="2026-01-16T22:49:55.224" v="719" actId="20577"/>
        <pc:sldMkLst>
          <pc:docMk/>
          <pc:sldMk cId="3998769725" sldId="348"/>
        </pc:sldMkLst>
        <pc:spChg chg="mod">
          <ac:chgData name="Christ Church Kona" userId="a44b772e229676af" providerId="LiveId" clId="{07B78141-4025-4CE3-A8ED-9CA3DD67A2AB}" dt="2026-01-16T22:49:55.224" v="719" actId="20577"/>
          <ac:spMkLst>
            <pc:docMk/>
            <pc:sldMk cId="3998769725" sldId="348"/>
            <ac:spMk id="3" creationId="{39BFA500-9E20-4702-92F6-073B07DBD4FF}"/>
          </ac:spMkLst>
        </pc:spChg>
      </pc:sldChg>
      <pc:sldChg chg="addSp delSp modSp mod">
        <pc:chgData name="Christ Church Kona" userId="a44b772e229676af" providerId="LiveId" clId="{07B78141-4025-4CE3-A8ED-9CA3DD67A2AB}" dt="2026-01-20T22:55:46.650" v="904" actId="14100"/>
        <pc:sldMkLst>
          <pc:docMk/>
          <pc:sldMk cId="3357670978" sldId="350"/>
        </pc:sldMkLst>
        <pc:spChg chg="add mod">
          <ac:chgData name="Christ Church Kona" userId="a44b772e229676af" providerId="LiveId" clId="{07B78141-4025-4CE3-A8ED-9CA3DD67A2AB}" dt="2026-01-20T22:55:46.650" v="904" actId="14100"/>
          <ac:spMkLst>
            <pc:docMk/>
            <pc:sldMk cId="3357670978" sldId="350"/>
            <ac:spMk id="9" creationId="{F572EEE9-540E-315F-C68A-ACE5CEA7164F}"/>
          </ac:spMkLst>
        </pc:spChg>
      </pc:sldChg>
      <pc:sldChg chg="addSp delSp modSp mod">
        <pc:chgData name="Christ Church Kona" userId="a44b772e229676af" providerId="LiveId" clId="{07B78141-4025-4CE3-A8ED-9CA3DD67A2AB}" dt="2026-01-23T22:00:38.562" v="9966" actId="14100"/>
        <pc:sldMkLst>
          <pc:docMk/>
          <pc:sldMk cId="346303669" sldId="351"/>
        </pc:sldMkLst>
        <pc:spChg chg="mod">
          <ac:chgData name="Christ Church Kona" userId="a44b772e229676af" providerId="LiveId" clId="{07B78141-4025-4CE3-A8ED-9CA3DD67A2AB}" dt="2026-01-16T22:56:57.454" v="766" actId="6549"/>
          <ac:spMkLst>
            <pc:docMk/>
            <pc:sldMk cId="346303669" sldId="351"/>
            <ac:spMk id="3" creationId="{5A2EDDCA-3D3E-4D34-8850-DB27F85F56E3}"/>
          </ac:spMkLst>
        </pc:spChg>
        <pc:spChg chg="add mod">
          <ac:chgData name="Christ Church Kona" userId="a44b772e229676af" providerId="LiveId" clId="{07B78141-4025-4CE3-A8ED-9CA3DD67A2AB}" dt="2026-01-23T22:00:38.562" v="9966" actId="14100"/>
          <ac:spMkLst>
            <pc:docMk/>
            <pc:sldMk cId="346303669" sldId="351"/>
            <ac:spMk id="5" creationId="{7B00BE8F-B8D5-96F8-2D08-FF592E475729}"/>
          </ac:spMkLst>
        </pc:spChg>
      </pc:sldChg>
      <pc:sldChg chg="addSp delSp modSp mod">
        <pc:chgData name="Christ Church Kona" userId="a44b772e229676af" providerId="LiveId" clId="{07B78141-4025-4CE3-A8ED-9CA3DD67A2AB}" dt="2026-01-23T22:01:50.254" v="9977" actId="255"/>
        <pc:sldMkLst>
          <pc:docMk/>
          <pc:sldMk cId="3037742642" sldId="353"/>
        </pc:sldMkLst>
        <pc:spChg chg="add mod">
          <ac:chgData name="Christ Church Kona" userId="a44b772e229676af" providerId="LiveId" clId="{07B78141-4025-4CE3-A8ED-9CA3DD67A2AB}" dt="2026-01-23T22:01:50.254" v="9977" actId="255"/>
          <ac:spMkLst>
            <pc:docMk/>
            <pc:sldMk cId="3037742642" sldId="353"/>
            <ac:spMk id="7" creationId="{87A7C89B-D471-546A-F10A-FDBE859D20D6}"/>
          </ac:spMkLst>
        </pc:spChg>
      </pc:sldChg>
      <pc:sldChg chg="modSp mod">
        <pc:chgData name="Christ Church Kona" userId="a44b772e229676af" providerId="LiveId" clId="{07B78141-4025-4CE3-A8ED-9CA3DD67A2AB}" dt="2026-01-20T23:15:19.856" v="1050" actId="5793"/>
        <pc:sldMkLst>
          <pc:docMk/>
          <pc:sldMk cId="2408219986" sldId="369"/>
        </pc:sldMkLst>
        <pc:spChg chg="mod">
          <ac:chgData name="Christ Church Kona" userId="a44b772e229676af" providerId="LiveId" clId="{07B78141-4025-4CE3-A8ED-9CA3DD67A2AB}" dt="2026-01-20T23:15:19.856" v="1050" actId="5793"/>
          <ac:spMkLst>
            <pc:docMk/>
            <pc:sldMk cId="2408219986" sldId="369"/>
            <ac:spMk id="3" creationId="{28B3614E-34E5-4636-8F58-ED93B281D554}"/>
          </ac:spMkLst>
        </pc:spChg>
      </pc:sldChg>
      <pc:sldChg chg="addSp delSp modSp del mod">
        <pc:chgData name="Christ Church Kona" userId="a44b772e229676af" providerId="LiveId" clId="{07B78141-4025-4CE3-A8ED-9CA3DD67A2AB}" dt="2026-01-23T19:31:10.114" v="1184" actId="2696"/>
        <pc:sldMkLst>
          <pc:docMk/>
          <pc:sldMk cId="1756200875" sldId="406"/>
        </pc:sldMkLst>
      </pc:sldChg>
      <pc:sldChg chg="addSp delSp modSp mod">
        <pc:chgData name="Christ Church Kona" userId="a44b772e229676af" providerId="LiveId" clId="{07B78141-4025-4CE3-A8ED-9CA3DD67A2AB}" dt="2026-01-23T22:02:22.885" v="9983" actId="27636"/>
        <pc:sldMkLst>
          <pc:docMk/>
          <pc:sldMk cId="3358547182" sldId="413"/>
        </pc:sldMkLst>
        <pc:spChg chg="mod">
          <ac:chgData name="Christ Church Kona" userId="a44b772e229676af" providerId="LiveId" clId="{07B78141-4025-4CE3-A8ED-9CA3DD67A2AB}" dt="2026-01-23T22:02:08.790" v="9979" actId="255"/>
          <ac:spMkLst>
            <pc:docMk/>
            <pc:sldMk cId="3358547182" sldId="413"/>
            <ac:spMk id="2" creationId="{0B421465-F954-E4F4-854A-82AEAAA06E70}"/>
          </ac:spMkLst>
        </pc:spChg>
        <pc:spChg chg="add mod">
          <ac:chgData name="Christ Church Kona" userId="a44b772e229676af" providerId="LiveId" clId="{07B78141-4025-4CE3-A8ED-9CA3DD67A2AB}" dt="2026-01-23T22:02:22.885" v="9983" actId="27636"/>
          <ac:spMkLst>
            <pc:docMk/>
            <pc:sldMk cId="3358547182" sldId="413"/>
            <ac:spMk id="6" creationId="{309082CB-C027-6310-D1A6-46CA1F1EA727}"/>
          </ac:spMkLst>
        </pc:spChg>
      </pc:sldChg>
      <pc:sldChg chg="addSp delSp modSp mod">
        <pc:chgData name="Christ Church Kona" userId="a44b772e229676af" providerId="LiveId" clId="{07B78141-4025-4CE3-A8ED-9CA3DD67A2AB}" dt="2026-01-23T21:53:57.709" v="9882" actId="20577"/>
        <pc:sldMkLst>
          <pc:docMk/>
          <pc:sldMk cId="3017759764" sldId="421"/>
        </pc:sldMkLst>
        <pc:spChg chg="mod">
          <ac:chgData name="Christ Church Kona" userId="a44b772e229676af" providerId="LiveId" clId="{07B78141-4025-4CE3-A8ED-9CA3DD67A2AB}" dt="2026-01-23T21:53:57.709" v="9882" actId="20577"/>
          <ac:spMkLst>
            <pc:docMk/>
            <pc:sldMk cId="3017759764" sldId="421"/>
            <ac:spMk id="2" creationId="{FFE6EEB9-3625-3505-CC64-60C5F32EA1FA}"/>
          </ac:spMkLst>
        </pc:spChg>
        <pc:spChg chg="add mod">
          <ac:chgData name="Christ Church Kona" userId="a44b772e229676af" providerId="LiveId" clId="{07B78141-4025-4CE3-A8ED-9CA3DD67A2AB}" dt="2026-01-23T21:53:50.458" v="9876" actId="6549"/>
          <ac:spMkLst>
            <pc:docMk/>
            <pc:sldMk cId="3017759764" sldId="421"/>
            <ac:spMk id="6" creationId="{1B4C23E0-8C04-2C76-6FE6-B686DEA7461D}"/>
          </ac:spMkLst>
        </pc:spChg>
      </pc:sldChg>
      <pc:sldChg chg="modSp mod">
        <pc:chgData name="Christ Church Kona" userId="a44b772e229676af" providerId="LiveId" clId="{07B78141-4025-4CE3-A8ED-9CA3DD67A2AB}" dt="2026-01-15T23:46:52.031" v="109" actId="20577"/>
        <pc:sldMkLst>
          <pc:docMk/>
          <pc:sldMk cId="2155782832" sldId="424"/>
        </pc:sldMkLst>
        <pc:spChg chg="mod">
          <ac:chgData name="Christ Church Kona" userId="a44b772e229676af" providerId="LiveId" clId="{07B78141-4025-4CE3-A8ED-9CA3DD67A2AB}" dt="2026-01-15T23:46:52.031" v="109" actId="20577"/>
          <ac:spMkLst>
            <pc:docMk/>
            <pc:sldMk cId="2155782832" sldId="424"/>
            <ac:spMk id="6" creationId="{33899222-F5E0-6FB1-EE35-9DF425BCA7A4}"/>
          </ac:spMkLst>
        </pc:spChg>
      </pc:sldChg>
      <pc:sldChg chg="addSp delSp modSp mod">
        <pc:chgData name="Christ Church Kona" userId="a44b772e229676af" providerId="LiveId" clId="{07B78141-4025-4CE3-A8ED-9CA3DD67A2AB}" dt="2026-01-23T21:56:40.824" v="9902" actId="14100"/>
        <pc:sldMkLst>
          <pc:docMk/>
          <pc:sldMk cId="2328717403" sldId="427"/>
        </pc:sldMkLst>
        <pc:spChg chg="add del">
          <ac:chgData name="Christ Church Kona" userId="a44b772e229676af" providerId="LiveId" clId="{07B78141-4025-4CE3-A8ED-9CA3DD67A2AB}" dt="2026-01-23T19:44:59.561" v="1195" actId="22"/>
          <ac:spMkLst>
            <pc:docMk/>
            <pc:sldMk cId="2328717403" sldId="427"/>
            <ac:spMk id="5" creationId="{5C1EC1C0-51D9-C59C-152F-F50E14A0F8FC}"/>
          </ac:spMkLst>
        </pc:spChg>
        <pc:spChg chg="add del">
          <ac:chgData name="Christ Church Kona" userId="a44b772e229676af" providerId="LiveId" clId="{07B78141-4025-4CE3-A8ED-9CA3DD67A2AB}" dt="2026-01-23T19:45:04.155" v="1197" actId="22"/>
          <ac:spMkLst>
            <pc:docMk/>
            <pc:sldMk cId="2328717403" sldId="427"/>
            <ac:spMk id="7" creationId="{694CCEA0-9C6F-FC20-7579-1642A63BB619}"/>
          </ac:spMkLst>
        </pc:spChg>
        <pc:spChg chg="add del">
          <ac:chgData name="Christ Church Kona" userId="a44b772e229676af" providerId="LiveId" clId="{07B78141-4025-4CE3-A8ED-9CA3DD67A2AB}" dt="2026-01-23T19:45:12.003" v="1199" actId="22"/>
          <ac:spMkLst>
            <pc:docMk/>
            <pc:sldMk cId="2328717403" sldId="427"/>
            <ac:spMk id="10" creationId="{AB7406B8-116B-A421-E85C-1CA789A2DA17}"/>
          </ac:spMkLst>
        </pc:spChg>
        <pc:spChg chg="add mod">
          <ac:chgData name="Christ Church Kona" userId="a44b772e229676af" providerId="LiveId" clId="{07B78141-4025-4CE3-A8ED-9CA3DD67A2AB}" dt="2026-01-23T21:56:40.824" v="9902" actId="14100"/>
          <ac:spMkLst>
            <pc:docMk/>
            <pc:sldMk cId="2328717403" sldId="427"/>
            <ac:spMk id="12" creationId="{1D379972-A6BC-BF3B-FF73-E59FFB1498A7}"/>
          </ac:spMkLst>
        </pc:spChg>
        <pc:spChg chg="add del">
          <ac:chgData name="Christ Church Kona" userId="a44b772e229676af" providerId="LiveId" clId="{07B78141-4025-4CE3-A8ED-9CA3DD67A2AB}" dt="2026-01-23T19:50:17.445" v="1203" actId="22"/>
          <ac:spMkLst>
            <pc:docMk/>
            <pc:sldMk cId="2328717403" sldId="427"/>
            <ac:spMk id="14" creationId="{F34FDDB0-A4F4-7A3E-B3BD-D63223218143}"/>
          </ac:spMkLst>
        </pc:spChg>
        <pc:spChg chg="add mod">
          <ac:chgData name="Christ Church Kona" userId="a44b772e229676af" providerId="LiveId" clId="{07B78141-4025-4CE3-A8ED-9CA3DD67A2AB}" dt="2026-01-23T20:14:26.545" v="2508" actId="113"/>
          <ac:spMkLst>
            <pc:docMk/>
            <pc:sldMk cId="2328717403" sldId="427"/>
            <ac:spMk id="16" creationId="{14BC78CE-824A-96C8-71D8-3EF56135EBDD}"/>
          </ac:spMkLst>
        </pc:spChg>
        <pc:graphicFrameChg chg="add del mod">
          <ac:chgData name="Christ Church Kona" userId="a44b772e229676af" providerId="LiveId" clId="{07B78141-4025-4CE3-A8ED-9CA3DD67A2AB}" dt="2026-01-23T19:42:00.231" v="1192" actId="478"/>
          <ac:graphicFrameMkLst>
            <pc:docMk/>
            <pc:sldMk cId="2328717403" sldId="427"/>
            <ac:graphicFrameMk id="3" creationId="{210315D1-0D9C-FCCA-E09A-DA4EB19E514E}"/>
          </ac:graphicFrameMkLst>
        </pc:graphicFrameChg>
        <pc:picChg chg="del">
          <ac:chgData name="Christ Church Kona" userId="a44b772e229676af" providerId="LiveId" clId="{07B78141-4025-4CE3-A8ED-9CA3DD67A2AB}" dt="2026-01-23T19:44:52.503" v="1193" actId="478"/>
          <ac:picMkLst>
            <pc:docMk/>
            <pc:sldMk cId="2328717403" sldId="427"/>
            <ac:picMk id="8" creationId="{000DDB29-EA10-18D6-108B-5C60151D5313}"/>
          </ac:picMkLst>
        </pc:picChg>
      </pc:sldChg>
      <pc:sldChg chg="addSp delSp modSp mod">
        <pc:chgData name="Christ Church Kona" userId="a44b772e229676af" providerId="LiveId" clId="{07B78141-4025-4CE3-A8ED-9CA3DD67A2AB}" dt="2026-01-23T21:44:42.127" v="9788" actId="255"/>
        <pc:sldMkLst>
          <pc:docMk/>
          <pc:sldMk cId="2866245764" sldId="429"/>
        </pc:sldMkLst>
        <pc:spChg chg="mod">
          <ac:chgData name="Christ Church Kona" userId="a44b772e229676af" providerId="LiveId" clId="{07B78141-4025-4CE3-A8ED-9CA3DD67A2AB}" dt="2026-01-23T21:39:45.290" v="9756" actId="255"/>
          <ac:spMkLst>
            <pc:docMk/>
            <pc:sldMk cId="2866245764" sldId="429"/>
            <ac:spMk id="2" creationId="{078F3450-F3FA-6495-077C-0B955B87CD7F}"/>
          </ac:spMkLst>
        </pc:spChg>
        <pc:spChg chg="add mod">
          <ac:chgData name="Christ Church Kona" userId="a44b772e229676af" providerId="LiveId" clId="{07B78141-4025-4CE3-A8ED-9CA3DD67A2AB}" dt="2026-01-23T21:44:42.127" v="9788" actId="255"/>
          <ac:spMkLst>
            <pc:docMk/>
            <pc:sldMk cId="2866245764" sldId="429"/>
            <ac:spMk id="5" creationId="{A67575F5-357C-4A38-2C4A-F2967E26C2EB}"/>
          </ac:spMkLst>
        </pc:spChg>
      </pc:sldChg>
      <pc:sldChg chg="addSp delSp modSp mod">
        <pc:chgData name="Christ Church Kona" userId="a44b772e229676af" providerId="LiveId" clId="{07B78141-4025-4CE3-A8ED-9CA3DD67A2AB}" dt="2026-01-23T21:45:47.743" v="9795" actId="27636"/>
        <pc:sldMkLst>
          <pc:docMk/>
          <pc:sldMk cId="1806916325" sldId="430"/>
        </pc:sldMkLst>
        <pc:spChg chg="mod">
          <ac:chgData name="Christ Church Kona" userId="a44b772e229676af" providerId="LiveId" clId="{07B78141-4025-4CE3-A8ED-9CA3DD67A2AB}" dt="2026-01-23T21:40:17.298" v="9758" actId="255"/>
          <ac:spMkLst>
            <pc:docMk/>
            <pc:sldMk cId="1806916325" sldId="430"/>
            <ac:spMk id="2" creationId="{4B395C6D-1CB0-0D2E-1CA1-B75A3F05D064}"/>
          </ac:spMkLst>
        </pc:spChg>
        <pc:spChg chg="add mod">
          <ac:chgData name="Christ Church Kona" userId="a44b772e229676af" providerId="LiveId" clId="{07B78141-4025-4CE3-A8ED-9CA3DD67A2AB}" dt="2026-01-23T21:45:47.743" v="9795" actId="27636"/>
          <ac:spMkLst>
            <pc:docMk/>
            <pc:sldMk cId="1806916325" sldId="430"/>
            <ac:spMk id="5" creationId="{27D9BC66-CBD9-6567-0BAC-8E37EED69729}"/>
          </ac:spMkLst>
        </pc:spChg>
      </pc:sldChg>
      <pc:sldChg chg="addSp delSp modSp mod">
        <pc:chgData name="Christ Church Kona" userId="a44b772e229676af" providerId="LiveId" clId="{07B78141-4025-4CE3-A8ED-9CA3DD67A2AB}" dt="2026-01-23T21:47:18.699" v="9806" actId="27636"/>
        <pc:sldMkLst>
          <pc:docMk/>
          <pc:sldMk cId="2749697407" sldId="431"/>
        </pc:sldMkLst>
        <pc:spChg chg="mod">
          <ac:chgData name="Christ Church Kona" userId="a44b772e229676af" providerId="LiveId" clId="{07B78141-4025-4CE3-A8ED-9CA3DD67A2AB}" dt="2026-01-23T21:40:28.453" v="9759" actId="255"/>
          <ac:spMkLst>
            <pc:docMk/>
            <pc:sldMk cId="2749697407" sldId="431"/>
            <ac:spMk id="2" creationId="{1C74C990-3473-1866-FB51-2AE15F7313A6}"/>
          </ac:spMkLst>
        </pc:spChg>
        <pc:spChg chg="add mod">
          <ac:chgData name="Christ Church Kona" userId="a44b772e229676af" providerId="LiveId" clId="{07B78141-4025-4CE3-A8ED-9CA3DD67A2AB}" dt="2026-01-23T21:47:18.699" v="9806" actId="27636"/>
          <ac:spMkLst>
            <pc:docMk/>
            <pc:sldMk cId="2749697407" sldId="431"/>
            <ac:spMk id="6" creationId="{51306148-95AA-E720-9558-F3CB74ADE970}"/>
          </ac:spMkLst>
        </pc:spChg>
      </pc:sldChg>
      <pc:sldChg chg="addSp delSp modSp mod">
        <pc:chgData name="Christ Church Kona" userId="a44b772e229676af" providerId="LiveId" clId="{07B78141-4025-4CE3-A8ED-9CA3DD67A2AB}" dt="2026-01-23T21:51:34.205" v="9857" actId="27636"/>
        <pc:sldMkLst>
          <pc:docMk/>
          <pc:sldMk cId="1250200592" sldId="432"/>
        </pc:sldMkLst>
        <pc:spChg chg="mod">
          <ac:chgData name="Christ Church Kona" userId="a44b772e229676af" providerId="LiveId" clId="{07B78141-4025-4CE3-A8ED-9CA3DD67A2AB}" dt="2026-01-23T21:40:40.330" v="9760" actId="255"/>
          <ac:spMkLst>
            <pc:docMk/>
            <pc:sldMk cId="1250200592" sldId="432"/>
            <ac:spMk id="2" creationId="{85104A4D-444C-DBC6-A059-6765156BA5EA}"/>
          </ac:spMkLst>
        </pc:spChg>
        <pc:spChg chg="add mod">
          <ac:chgData name="Christ Church Kona" userId="a44b772e229676af" providerId="LiveId" clId="{07B78141-4025-4CE3-A8ED-9CA3DD67A2AB}" dt="2026-01-23T21:51:34.205" v="9857" actId="27636"/>
          <ac:spMkLst>
            <pc:docMk/>
            <pc:sldMk cId="1250200592" sldId="432"/>
            <ac:spMk id="6" creationId="{2A5F127C-3BF4-E67E-CF7D-BF8B939E62F6}"/>
          </ac:spMkLst>
        </pc:spChg>
      </pc:sldChg>
      <pc:sldChg chg="addSp delSp modSp mod">
        <pc:chgData name="Christ Church Kona" userId="a44b772e229676af" providerId="LiveId" clId="{07B78141-4025-4CE3-A8ED-9CA3DD67A2AB}" dt="2026-01-23T21:52:34.581" v="9872" actId="27636"/>
        <pc:sldMkLst>
          <pc:docMk/>
          <pc:sldMk cId="4092370031" sldId="433"/>
        </pc:sldMkLst>
        <pc:spChg chg="mod">
          <ac:chgData name="Christ Church Kona" userId="a44b772e229676af" providerId="LiveId" clId="{07B78141-4025-4CE3-A8ED-9CA3DD67A2AB}" dt="2026-01-23T21:40:51.072" v="9761" actId="255"/>
          <ac:spMkLst>
            <pc:docMk/>
            <pc:sldMk cId="4092370031" sldId="433"/>
            <ac:spMk id="2" creationId="{32C50063-3B02-95E0-105F-E1ADA46B21F4}"/>
          </ac:spMkLst>
        </pc:spChg>
        <pc:spChg chg="add mod">
          <ac:chgData name="Christ Church Kona" userId="a44b772e229676af" providerId="LiveId" clId="{07B78141-4025-4CE3-A8ED-9CA3DD67A2AB}" dt="2026-01-23T21:52:34.581" v="9872" actId="27636"/>
          <ac:spMkLst>
            <pc:docMk/>
            <pc:sldMk cId="4092370031" sldId="433"/>
            <ac:spMk id="6" creationId="{8565832F-2A4A-89FE-AEA9-938E0FF0D0CD}"/>
          </ac:spMkLst>
        </pc:spChg>
      </pc:sldChg>
      <pc:sldChg chg="addSp delSp modSp mod">
        <pc:chgData name="Christ Church Kona" userId="a44b772e229676af" providerId="LiveId" clId="{07B78141-4025-4CE3-A8ED-9CA3DD67A2AB}" dt="2026-01-23T21:50:48.261" v="9847" actId="27636"/>
        <pc:sldMkLst>
          <pc:docMk/>
          <pc:sldMk cId="2016536958" sldId="434"/>
        </pc:sldMkLst>
        <pc:spChg chg="mod">
          <ac:chgData name="Christ Church Kona" userId="a44b772e229676af" providerId="LiveId" clId="{07B78141-4025-4CE3-A8ED-9CA3DD67A2AB}" dt="2026-01-23T21:50:31.950" v="9844" actId="1076"/>
          <ac:spMkLst>
            <pc:docMk/>
            <pc:sldMk cId="2016536958" sldId="434"/>
            <ac:spMk id="2" creationId="{B11647EE-5F4D-34C0-505D-1BB06D60B24A}"/>
          </ac:spMkLst>
        </pc:spChg>
        <pc:spChg chg="add mod">
          <ac:chgData name="Christ Church Kona" userId="a44b772e229676af" providerId="LiveId" clId="{07B78141-4025-4CE3-A8ED-9CA3DD67A2AB}" dt="2026-01-23T21:50:48.261" v="9847" actId="27636"/>
          <ac:spMkLst>
            <pc:docMk/>
            <pc:sldMk cId="2016536958" sldId="434"/>
            <ac:spMk id="6" creationId="{55647160-7AD1-DC55-9F4F-2CC9637A82B5}"/>
          </ac:spMkLst>
        </pc:spChg>
      </pc:sldChg>
      <pc:sldChg chg="addSp delSp modSp mod">
        <pc:chgData name="Christ Church Kona" userId="a44b772e229676af" providerId="LiveId" clId="{07B78141-4025-4CE3-A8ED-9CA3DD67A2AB}" dt="2026-01-23T21:50:24.356" v="9843" actId="27636"/>
        <pc:sldMkLst>
          <pc:docMk/>
          <pc:sldMk cId="3894194648" sldId="435"/>
        </pc:sldMkLst>
        <pc:spChg chg="mod">
          <ac:chgData name="Christ Church Kona" userId="a44b772e229676af" providerId="LiveId" clId="{07B78141-4025-4CE3-A8ED-9CA3DD67A2AB}" dt="2026-01-23T21:41:10.798" v="9763" actId="255"/>
          <ac:spMkLst>
            <pc:docMk/>
            <pc:sldMk cId="3894194648" sldId="435"/>
            <ac:spMk id="2" creationId="{ABD830A1-549C-A2E0-0636-AFE984B3B6D6}"/>
          </ac:spMkLst>
        </pc:spChg>
        <pc:spChg chg="add mod">
          <ac:chgData name="Christ Church Kona" userId="a44b772e229676af" providerId="LiveId" clId="{07B78141-4025-4CE3-A8ED-9CA3DD67A2AB}" dt="2026-01-23T21:50:24.356" v="9843" actId="27636"/>
          <ac:spMkLst>
            <pc:docMk/>
            <pc:sldMk cId="3894194648" sldId="435"/>
            <ac:spMk id="6" creationId="{7DDB93D9-7E7C-90D7-FAD0-F6028E82BD3B}"/>
          </ac:spMkLst>
        </pc:spChg>
      </pc:sldChg>
      <pc:sldChg chg="addSp delSp modSp mod">
        <pc:chgData name="Christ Church Kona" userId="a44b772e229676af" providerId="LiveId" clId="{07B78141-4025-4CE3-A8ED-9CA3DD67A2AB}" dt="2026-01-23T21:50:04.282" v="9838" actId="27636"/>
        <pc:sldMkLst>
          <pc:docMk/>
          <pc:sldMk cId="431564374" sldId="436"/>
        </pc:sldMkLst>
        <pc:spChg chg="mod">
          <ac:chgData name="Christ Church Kona" userId="a44b772e229676af" providerId="LiveId" clId="{07B78141-4025-4CE3-A8ED-9CA3DD67A2AB}" dt="2026-01-23T21:41:19.363" v="9764" actId="255"/>
          <ac:spMkLst>
            <pc:docMk/>
            <pc:sldMk cId="431564374" sldId="436"/>
            <ac:spMk id="2" creationId="{10735265-F953-E485-B1D4-E0463FA20C81}"/>
          </ac:spMkLst>
        </pc:spChg>
        <pc:spChg chg="add mod">
          <ac:chgData name="Christ Church Kona" userId="a44b772e229676af" providerId="LiveId" clId="{07B78141-4025-4CE3-A8ED-9CA3DD67A2AB}" dt="2026-01-23T21:50:04.282" v="9838" actId="27636"/>
          <ac:spMkLst>
            <pc:docMk/>
            <pc:sldMk cId="431564374" sldId="436"/>
            <ac:spMk id="6" creationId="{BF7ED806-D3C3-A767-CC02-5E2B9552BF86}"/>
          </ac:spMkLst>
        </pc:spChg>
      </pc:sldChg>
      <pc:sldChg chg="addSp delSp modSp mod">
        <pc:chgData name="Christ Church Kona" userId="a44b772e229676af" providerId="LiveId" clId="{07B78141-4025-4CE3-A8ED-9CA3DD67A2AB}" dt="2026-01-23T21:49:43.103" v="9832" actId="27636"/>
        <pc:sldMkLst>
          <pc:docMk/>
          <pc:sldMk cId="2708607444" sldId="437"/>
        </pc:sldMkLst>
        <pc:spChg chg="mod">
          <ac:chgData name="Christ Church Kona" userId="a44b772e229676af" providerId="LiveId" clId="{07B78141-4025-4CE3-A8ED-9CA3DD67A2AB}" dt="2026-01-23T21:41:27.181" v="9765" actId="255"/>
          <ac:spMkLst>
            <pc:docMk/>
            <pc:sldMk cId="2708607444" sldId="437"/>
            <ac:spMk id="2" creationId="{78EAAA31-4EA8-08D2-C48E-586BCA6FC7CF}"/>
          </ac:spMkLst>
        </pc:spChg>
        <pc:spChg chg="add mod">
          <ac:chgData name="Christ Church Kona" userId="a44b772e229676af" providerId="LiveId" clId="{07B78141-4025-4CE3-A8ED-9CA3DD67A2AB}" dt="2026-01-23T21:49:43.103" v="9832" actId="27636"/>
          <ac:spMkLst>
            <pc:docMk/>
            <pc:sldMk cId="2708607444" sldId="437"/>
            <ac:spMk id="6" creationId="{C3A60408-18F1-EBBF-9671-FC7718711F06}"/>
          </ac:spMkLst>
        </pc:spChg>
      </pc:sldChg>
      <pc:sldChg chg="addSp delSp modSp mod">
        <pc:chgData name="Christ Church Kona" userId="a44b772e229676af" providerId="LiveId" clId="{07B78141-4025-4CE3-A8ED-9CA3DD67A2AB}" dt="2026-01-23T21:49:24.563" v="9827" actId="27636"/>
        <pc:sldMkLst>
          <pc:docMk/>
          <pc:sldMk cId="626208314" sldId="438"/>
        </pc:sldMkLst>
        <pc:spChg chg="mod">
          <ac:chgData name="Christ Church Kona" userId="a44b772e229676af" providerId="LiveId" clId="{07B78141-4025-4CE3-A8ED-9CA3DD67A2AB}" dt="2026-01-23T21:41:36.797" v="9766" actId="255"/>
          <ac:spMkLst>
            <pc:docMk/>
            <pc:sldMk cId="626208314" sldId="438"/>
            <ac:spMk id="2" creationId="{6A1C52B7-58B0-C918-D4A2-76E984F84BC8}"/>
          </ac:spMkLst>
        </pc:spChg>
        <pc:spChg chg="add mod">
          <ac:chgData name="Christ Church Kona" userId="a44b772e229676af" providerId="LiveId" clId="{07B78141-4025-4CE3-A8ED-9CA3DD67A2AB}" dt="2026-01-23T21:49:24.563" v="9827" actId="27636"/>
          <ac:spMkLst>
            <pc:docMk/>
            <pc:sldMk cId="626208314" sldId="438"/>
            <ac:spMk id="6" creationId="{B0209718-71A6-427F-2D6E-BB69A862DC1F}"/>
          </ac:spMkLst>
        </pc:spChg>
      </pc:sldChg>
      <pc:sldChg chg="addSp delSp modSp mod">
        <pc:chgData name="Christ Church Kona" userId="a44b772e229676af" providerId="LiveId" clId="{07B78141-4025-4CE3-A8ED-9CA3DD67A2AB}" dt="2026-01-23T21:49:07.086" v="9824" actId="27636"/>
        <pc:sldMkLst>
          <pc:docMk/>
          <pc:sldMk cId="3155267230" sldId="439"/>
        </pc:sldMkLst>
        <pc:spChg chg="mod">
          <ac:chgData name="Christ Church Kona" userId="a44b772e229676af" providerId="LiveId" clId="{07B78141-4025-4CE3-A8ED-9CA3DD67A2AB}" dt="2026-01-23T21:41:47.085" v="9767" actId="255"/>
          <ac:spMkLst>
            <pc:docMk/>
            <pc:sldMk cId="3155267230" sldId="439"/>
            <ac:spMk id="2" creationId="{588730B0-26FA-14A7-D2EE-C4139EB1F0C5}"/>
          </ac:spMkLst>
        </pc:spChg>
        <pc:spChg chg="add mod">
          <ac:chgData name="Christ Church Kona" userId="a44b772e229676af" providerId="LiveId" clId="{07B78141-4025-4CE3-A8ED-9CA3DD67A2AB}" dt="2026-01-23T21:49:07.086" v="9824" actId="27636"/>
          <ac:spMkLst>
            <pc:docMk/>
            <pc:sldMk cId="3155267230" sldId="439"/>
            <ac:spMk id="6" creationId="{48CD2D24-8792-499F-EA6C-B2306FE5FE41}"/>
          </ac:spMkLst>
        </pc:spChg>
      </pc:sldChg>
      <pc:sldChg chg="addSp delSp modSp mod">
        <pc:chgData name="Christ Church Kona" userId="a44b772e229676af" providerId="LiveId" clId="{07B78141-4025-4CE3-A8ED-9CA3DD67A2AB}" dt="2026-01-23T21:52:55.065" v="9873" actId="115"/>
        <pc:sldMkLst>
          <pc:docMk/>
          <pc:sldMk cId="1468250835" sldId="440"/>
        </pc:sldMkLst>
        <pc:spChg chg="mod">
          <ac:chgData name="Christ Church Kona" userId="a44b772e229676af" providerId="LiveId" clId="{07B78141-4025-4CE3-A8ED-9CA3DD67A2AB}" dt="2026-01-23T21:52:55.065" v="9873" actId="115"/>
          <ac:spMkLst>
            <pc:docMk/>
            <pc:sldMk cId="1468250835" sldId="440"/>
            <ac:spMk id="2" creationId="{9FBB339C-C089-F4B5-3F36-735176F208A4}"/>
          </ac:spMkLst>
        </pc:spChg>
        <pc:spChg chg="add mod">
          <ac:chgData name="Christ Church Kona" userId="a44b772e229676af" providerId="LiveId" clId="{07B78141-4025-4CE3-A8ED-9CA3DD67A2AB}" dt="2026-01-23T21:48:48.394" v="9821" actId="255"/>
          <ac:spMkLst>
            <pc:docMk/>
            <pc:sldMk cId="1468250835" sldId="440"/>
            <ac:spMk id="7" creationId="{2E9BE6EA-7C27-BB17-3D24-E6858FCCD264}"/>
          </ac:spMkLst>
        </pc:spChg>
      </pc:sldChg>
      <pc:sldChg chg="addSp delSp modSp mod">
        <pc:chgData name="Christ Church Kona" userId="a44b772e229676af" providerId="LiveId" clId="{07B78141-4025-4CE3-A8ED-9CA3DD67A2AB}" dt="2026-01-23T21:48:23.833" v="9819" actId="255"/>
        <pc:sldMkLst>
          <pc:docMk/>
          <pc:sldMk cId="2883195149" sldId="441"/>
        </pc:sldMkLst>
        <pc:spChg chg="mod">
          <ac:chgData name="Christ Church Kona" userId="a44b772e229676af" providerId="LiveId" clId="{07B78141-4025-4CE3-A8ED-9CA3DD67A2AB}" dt="2026-01-23T21:42:33.872" v="9773" actId="20577"/>
          <ac:spMkLst>
            <pc:docMk/>
            <pc:sldMk cId="2883195149" sldId="441"/>
            <ac:spMk id="2" creationId="{5B24C31E-8C0F-AB91-1E82-9E0EB6625DFA}"/>
          </ac:spMkLst>
        </pc:spChg>
        <pc:spChg chg="add mod">
          <ac:chgData name="Christ Church Kona" userId="a44b772e229676af" providerId="LiveId" clId="{07B78141-4025-4CE3-A8ED-9CA3DD67A2AB}" dt="2026-01-23T21:48:23.833" v="9819" actId="255"/>
          <ac:spMkLst>
            <pc:docMk/>
            <pc:sldMk cId="2883195149" sldId="441"/>
            <ac:spMk id="8" creationId="{26DB8170-B06B-62A4-FF6D-B1F678939E02}"/>
          </ac:spMkLst>
        </pc:spChg>
      </pc:sldChg>
      <pc:sldChg chg="del">
        <pc:chgData name="Christ Church Kona" userId="a44b772e229676af" providerId="LiveId" clId="{07B78141-4025-4CE3-A8ED-9CA3DD67A2AB}" dt="2026-01-23T20:54:53.350" v="4970" actId="2696"/>
        <pc:sldMkLst>
          <pc:docMk/>
          <pc:sldMk cId="129035565" sldId="445"/>
        </pc:sldMkLst>
      </pc:sldChg>
      <pc:sldChg chg="addSp delSp modSp mod ord">
        <pc:chgData name="Christ Church Kona" userId="a44b772e229676af" providerId="LiveId" clId="{07B78141-4025-4CE3-A8ED-9CA3DD67A2AB}" dt="2026-01-23T19:30:59.396" v="1183"/>
        <pc:sldMkLst>
          <pc:docMk/>
          <pc:sldMk cId="3844541624" sldId="446"/>
        </pc:sldMkLst>
        <pc:spChg chg="add mod">
          <ac:chgData name="Christ Church Kona" userId="a44b772e229676af" providerId="LiveId" clId="{07B78141-4025-4CE3-A8ED-9CA3DD67A2AB}" dt="2026-01-16T22:53:44.597" v="754" actId="14100"/>
          <ac:spMkLst>
            <pc:docMk/>
            <pc:sldMk cId="3844541624" sldId="446"/>
            <ac:spMk id="4" creationId="{83F4D1DB-6D60-EA93-6B6C-08C235102D49}"/>
          </ac:spMkLst>
        </pc:spChg>
      </pc:sldChg>
      <pc:sldChg chg="addSp delSp modSp mod ord">
        <pc:chgData name="Christ Church Kona" userId="a44b772e229676af" providerId="LiveId" clId="{07B78141-4025-4CE3-A8ED-9CA3DD67A2AB}" dt="2026-01-23T19:31:44.472" v="1188" actId="20577"/>
        <pc:sldMkLst>
          <pc:docMk/>
          <pc:sldMk cId="1718935537" sldId="447"/>
        </pc:sldMkLst>
        <pc:spChg chg="mod">
          <ac:chgData name="Christ Church Kona" userId="a44b772e229676af" providerId="LiveId" clId="{07B78141-4025-4CE3-A8ED-9CA3DD67A2AB}" dt="2026-01-23T19:31:44.472" v="1188" actId="20577"/>
          <ac:spMkLst>
            <pc:docMk/>
            <pc:sldMk cId="1718935537" sldId="447"/>
            <ac:spMk id="2" creationId="{9A5296EA-0BFE-04D2-7322-7A02E58610D3}"/>
          </ac:spMkLst>
        </pc:spChg>
        <pc:spChg chg="add mod">
          <ac:chgData name="Christ Church Kona" userId="a44b772e229676af" providerId="LiveId" clId="{07B78141-4025-4CE3-A8ED-9CA3DD67A2AB}" dt="2026-01-16T22:54:39.361" v="765" actId="6549"/>
          <ac:spMkLst>
            <pc:docMk/>
            <pc:sldMk cId="1718935537" sldId="447"/>
            <ac:spMk id="6" creationId="{95F4159B-D4D5-62EF-7CD1-86932C9A5C0C}"/>
          </ac:spMkLst>
        </pc:spChg>
      </pc:sldChg>
      <pc:sldChg chg="addSp modSp new mod">
        <pc:chgData name="Christ Church Kona" userId="a44b772e229676af" providerId="LiveId" clId="{07B78141-4025-4CE3-A8ED-9CA3DD67A2AB}" dt="2026-01-23T21:55:06.405" v="9889" actId="255"/>
        <pc:sldMkLst>
          <pc:docMk/>
          <pc:sldMk cId="3564507917" sldId="448"/>
        </pc:sldMkLst>
        <pc:spChg chg="mod">
          <ac:chgData name="Christ Church Kona" userId="a44b772e229676af" providerId="LiveId" clId="{07B78141-4025-4CE3-A8ED-9CA3DD67A2AB}" dt="2026-01-23T21:54:55.292" v="9888" actId="1076"/>
          <ac:spMkLst>
            <pc:docMk/>
            <pc:sldMk cId="3564507917" sldId="448"/>
            <ac:spMk id="2" creationId="{8D45375D-3765-1FD0-3131-AAB050EB7793}"/>
          </ac:spMkLst>
        </pc:spChg>
        <pc:spChg chg="add mod">
          <ac:chgData name="Christ Church Kona" userId="a44b772e229676af" providerId="LiveId" clId="{07B78141-4025-4CE3-A8ED-9CA3DD67A2AB}" dt="2026-01-23T21:55:06.405" v="9889" actId="255"/>
          <ac:spMkLst>
            <pc:docMk/>
            <pc:sldMk cId="3564507917" sldId="448"/>
            <ac:spMk id="5" creationId="{7251E7F1-065E-3EB2-30CE-3C2228C784BE}"/>
          </ac:spMkLst>
        </pc:spChg>
      </pc:sldChg>
      <pc:sldChg chg="addSp modSp new mod">
        <pc:chgData name="Christ Church Kona" userId="a44b772e229676af" providerId="LiveId" clId="{07B78141-4025-4CE3-A8ED-9CA3DD67A2AB}" dt="2026-01-23T21:55:46.383" v="9895" actId="1076"/>
        <pc:sldMkLst>
          <pc:docMk/>
          <pc:sldMk cId="2946051551" sldId="449"/>
        </pc:sldMkLst>
        <pc:spChg chg="mod">
          <ac:chgData name="Christ Church Kona" userId="a44b772e229676af" providerId="LiveId" clId="{07B78141-4025-4CE3-A8ED-9CA3DD67A2AB}" dt="2026-01-23T21:55:46.383" v="9895" actId="1076"/>
          <ac:spMkLst>
            <pc:docMk/>
            <pc:sldMk cId="2946051551" sldId="449"/>
            <ac:spMk id="2" creationId="{78D99D75-047A-0232-81B8-46D296CECE2F}"/>
          </ac:spMkLst>
        </pc:spChg>
        <pc:spChg chg="add mod">
          <ac:chgData name="Christ Church Kona" userId="a44b772e229676af" providerId="LiveId" clId="{07B78141-4025-4CE3-A8ED-9CA3DD67A2AB}" dt="2026-01-16T22:47:37.921" v="641" actId="14100"/>
          <ac:spMkLst>
            <pc:docMk/>
            <pc:sldMk cId="2946051551" sldId="449"/>
            <ac:spMk id="5" creationId="{10C1F219-F258-0950-B0D1-BB4CEF8300EF}"/>
          </ac:spMkLst>
        </pc:spChg>
      </pc:sldChg>
      <pc:sldChg chg="addSp delSp modSp new mod">
        <pc:chgData name="Christ Church Kona" userId="a44b772e229676af" providerId="LiveId" clId="{07B78141-4025-4CE3-A8ED-9CA3DD67A2AB}" dt="2026-01-20T23:07:48.753" v="976" actId="20577"/>
        <pc:sldMkLst>
          <pc:docMk/>
          <pc:sldMk cId="4022842075" sldId="450"/>
        </pc:sldMkLst>
        <pc:spChg chg="mod">
          <ac:chgData name="Christ Church Kona" userId="a44b772e229676af" providerId="LiveId" clId="{07B78141-4025-4CE3-A8ED-9CA3DD67A2AB}" dt="2026-01-20T23:02:54.520" v="915" actId="20577"/>
          <ac:spMkLst>
            <pc:docMk/>
            <pc:sldMk cId="4022842075" sldId="450"/>
            <ac:spMk id="2" creationId="{11CE5D08-EC99-6687-6CA6-0822082C8510}"/>
          </ac:spMkLst>
        </pc:spChg>
        <pc:spChg chg="add mod">
          <ac:chgData name="Christ Church Kona" userId="a44b772e229676af" providerId="LiveId" clId="{07B78141-4025-4CE3-A8ED-9CA3DD67A2AB}" dt="2026-01-20T23:07:48.753" v="976" actId="20577"/>
          <ac:spMkLst>
            <pc:docMk/>
            <pc:sldMk cId="4022842075" sldId="450"/>
            <ac:spMk id="7" creationId="{9F902C42-1E7C-4BAF-F735-0BDE0C452014}"/>
          </ac:spMkLst>
        </pc:spChg>
        <pc:picChg chg="add mod">
          <ac:chgData name="Christ Church Kona" userId="a44b772e229676af" providerId="LiveId" clId="{07B78141-4025-4CE3-A8ED-9CA3DD67A2AB}" dt="2026-01-20T23:07:06.742" v="921" actId="1076"/>
          <ac:picMkLst>
            <pc:docMk/>
            <pc:sldMk cId="4022842075" sldId="450"/>
            <ac:picMk id="5" creationId="{6224CBF7-F53D-F04F-005F-6B0C83A2111D}"/>
          </ac:picMkLst>
        </pc:picChg>
      </pc:sldChg>
      <pc:sldChg chg="new del">
        <pc:chgData name="Christ Church Kona" userId="a44b772e229676af" providerId="LiveId" clId="{07B78141-4025-4CE3-A8ED-9CA3DD67A2AB}" dt="2026-01-23T19:28:20.334" v="1174" actId="2696"/>
        <pc:sldMkLst>
          <pc:docMk/>
          <pc:sldMk cId="549907919" sldId="451"/>
        </pc:sldMkLst>
      </pc:sldChg>
      <pc:sldChg chg="add del">
        <pc:chgData name="Christ Church Kona" userId="a44b772e229676af" providerId="LiveId" clId="{07B78141-4025-4CE3-A8ED-9CA3DD67A2AB}" dt="2026-01-23T19:31:16.999" v="1185" actId="2696"/>
        <pc:sldMkLst>
          <pc:docMk/>
          <pc:sldMk cId="618869867" sldId="452"/>
        </pc:sldMkLst>
      </pc:sldChg>
      <pc:sldChg chg="new del ord">
        <pc:chgData name="Christ Church Kona" userId="a44b772e229676af" providerId="LiveId" clId="{07B78141-4025-4CE3-A8ED-9CA3DD67A2AB}" dt="2026-01-23T19:31:49.156" v="1189" actId="2696"/>
        <pc:sldMkLst>
          <pc:docMk/>
          <pc:sldMk cId="2333603105" sldId="453"/>
        </pc:sldMkLst>
      </pc:sldChg>
      <pc:sldChg chg="new del">
        <pc:chgData name="Christ Church Kona" userId="a44b772e229676af" providerId="LiveId" clId="{07B78141-4025-4CE3-A8ED-9CA3DD67A2AB}" dt="2026-01-23T19:31:56.552" v="1190" actId="2696"/>
        <pc:sldMkLst>
          <pc:docMk/>
          <pc:sldMk cId="3313703167" sldId="454"/>
        </pc:sldMkLst>
      </pc:sldChg>
      <pc:sldChg chg="add ord">
        <pc:chgData name="Christ Church Kona" userId="a44b772e229676af" providerId="LiveId" clId="{07B78141-4025-4CE3-A8ED-9CA3DD67A2AB}" dt="2026-01-23T19:30:23.847" v="1181"/>
        <pc:sldMkLst>
          <pc:docMk/>
          <pc:sldMk cId="3459640608" sldId="455"/>
        </pc:sldMkLst>
      </pc:sldChg>
      <pc:sldChg chg="addSp delSp modSp new mod">
        <pc:chgData name="Christ Church Kona" userId="a44b772e229676af" providerId="LiveId" clId="{07B78141-4025-4CE3-A8ED-9CA3DD67A2AB}" dt="2026-01-23T21:57:43.520" v="9935" actId="6549"/>
        <pc:sldMkLst>
          <pc:docMk/>
          <pc:sldMk cId="3602035709" sldId="456"/>
        </pc:sldMkLst>
        <pc:spChg chg="add del">
          <ac:chgData name="Christ Church Kona" userId="a44b772e229676af" providerId="LiveId" clId="{07B78141-4025-4CE3-A8ED-9CA3DD67A2AB}" dt="2026-01-23T20:20:43.028" v="2511" actId="22"/>
          <ac:spMkLst>
            <pc:docMk/>
            <pc:sldMk cId="3602035709" sldId="456"/>
            <ac:spMk id="4" creationId="{45BF3F91-A6C3-6CE8-B929-06F38762EFB4}"/>
          </ac:spMkLst>
        </pc:spChg>
        <pc:spChg chg="add mod">
          <ac:chgData name="Christ Church Kona" userId="a44b772e229676af" providerId="LiveId" clId="{07B78141-4025-4CE3-A8ED-9CA3DD67A2AB}" dt="2026-01-23T20:36:40.834" v="3943" actId="20577"/>
          <ac:spMkLst>
            <pc:docMk/>
            <pc:sldMk cId="3602035709" sldId="456"/>
            <ac:spMk id="6" creationId="{0B73761B-9C3D-5A69-78E4-143DDCD0F549}"/>
          </ac:spMkLst>
        </pc:spChg>
        <pc:spChg chg="add mod">
          <ac:chgData name="Christ Church Kona" userId="a44b772e229676af" providerId="LiveId" clId="{07B78141-4025-4CE3-A8ED-9CA3DD67A2AB}" dt="2026-01-23T21:57:43.520" v="9935" actId="6549"/>
          <ac:spMkLst>
            <pc:docMk/>
            <pc:sldMk cId="3602035709" sldId="456"/>
            <ac:spMk id="8" creationId="{4519F8F6-16E9-4958-071A-E9985F9E19E9}"/>
          </ac:spMkLst>
        </pc:spChg>
        <pc:picChg chg="add del mod">
          <ac:chgData name="Christ Church Kona" userId="a44b772e229676af" providerId="LiveId" clId="{07B78141-4025-4CE3-A8ED-9CA3DD67A2AB}" dt="2026-01-23T20:37:21.102" v="3946" actId="21"/>
          <ac:picMkLst>
            <pc:docMk/>
            <pc:sldMk cId="3602035709" sldId="456"/>
            <ac:picMk id="7" creationId="{5AEA1567-A20D-58F7-BA8F-CF414CFD7787}"/>
          </ac:picMkLst>
        </pc:picChg>
      </pc:sldChg>
      <pc:sldChg chg="addSp modSp new mod">
        <pc:chgData name="Christ Church Kona" userId="a44b772e229676af" providerId="LiveId" clId="{07B78141-4025-4CE3-A8ED-9CA3DD67A2AB}" dt="2026-01-23T21:58:24.028" v="9944" actId="14100"/>
        <pc:sldMkLst>
          <pc:docMk/>
          <pc:sldMk cId="464157123" sldId="457"/>
        </pc:sldMkLst>
        <pc:spChg chg="add mod">
          <ac:chgData name="Christ Church Kona" userId="a44b772e229676af" providerId="LiveId" clId="{07B78141-4025-4CE3-A8ED-9CA3DD67A2AB}" dt="2026-01-23T21:12:59.250" v="6021" actId="113"/>
          <ac:spMkLst>
            <pc:docMk/>
            <pc:sldMk cId="464157123" sldId="457"/>
            <ac:spMk id="4" creationId="{2E4B946C-B612-4351-6D30-CAB4013C684D}"/>
          </ac:spMkLst>
        </pc:spChg>
        <pc:spChg chg="add mod">
          <ac:chgData name="Christ Church Kona" userId="a44b772e229676af" providerId="LiveId" clId="{07B78141-4025-4CE3-A8ED-9CA3DD67A2AB}" dt="2026-01-23T21:58:24.028" v="9944" actId="14100"/>
          <ac:spMkLst>
            <pc:docMk/>
            <pc:sldMk cId="464157123" sldId="457"/>
            <ac:spMk id="5" creationId="{8E5E671F-7640-F4A4-4C62-12266617AC70}"/>
          </ac:spMkLst>
        </pc:spChg>
      </pc:sldChg>
      <pc:sldChg chg="addSp delSp modSp new mod ord">
        <pc:chgData name="Christ Church Kona" userId="a44b772e229676af" providerId="LiveId" clId="{07B78141-4025-4CE3-A8ED-9CA3DD67A2AB}" dt="2026-01-23T21:58:06.552" v="9940" actId="255"/>
        <pc:sldMkLst>
          <pc:docMk/>
          <pc:sldMk cId="2618968856" sldId="458"/>
        </pc:sldMkLst>
        <pc:spChg chg="mod">
          <ac:chgData name="Christ Church Kona" userId="a44b772e229676af" providerId="LiveId" clId="{07B78141-4025-4CE3-A8ED-9CA3DD67A2AB}" dt="2026-01-23T21:58:06.552" v="9940" actId="255"/>
          <ac:spMkLst>
            <pc:docMk/>
            <pc:sldMk cId="2618968856" sldId="458"/>
            <ac:spMk id="2" creationId="{038AA9D8-8708-4D90-34B0-6734C1183F82}"/>
          </ac:spMkLst>
        </pc:spChg>
        <pc:spChg chg="add del mod">
          <ac:chgData name="Christ Church Kona" userId="a44b772e229676af" providerId="LiveId" clId="{07B78141-4025-4CE3-A8ED-9CA3DD67A2AB}" dt="2026-01-23T20:40:43.315" v="4009" actId="22"/>
          <ac:spMkLst>
            <pc:docMk/>
            <pc:sldMk cId="2618968856" sldId="458"/>
            <ac:spMk id="5" creationId="{85C85F29-A98F-8362-93F0-FEE23498CCE7}"/>
          </ac:spMkLst>
        </pc:spChg>
        <pc:spChg chg="add mod">
          <ac:chgData name="Christ Church Kona" userId="a44b772e229676af" providerId="LiveId" clId="{07B78141-4025-4CE3-A8ED-9CA3DD67A2AB}" dt="2026-01-23T20:54:21.504" v="4969" actId="20577"/>
          <ac:spMkLst>
            <pc:docMk/>
            <pc:sldMk cId="2618968856" sldId="458"/>
            <ac:spMk id="7" creationId="{856E7A90-E894-3C58-EE55-708BE0415542}"/>
          </ac:spMkLst>
        </pc:spChg>
      </pc:sldChg>
      <pc:sldChg chg="addSp delSp modSp new mod">
        <pc:chgData name="Christ Church Kona" userId="a44b772e229676af" providerId="LiveId" clId="{07B78141-4025-4CE3-A8ED-9CA3DD67A2AB}" dt="2026-01-23T21:58:59.899" v="9952" actId="6549"/>
        <pc:sldMkLst>
          <pc:docMk/>
          <pc:sldMk cId="1197055404" sldId="459"/>
        </pc:sldMkLst>
        <pc:spChg chg="add mod">
          <ac:chgData name="Christ Church Kona" userId="a44b772e229676af" providerId="LiveId" clId="{07B78141-4025-4CE3-A8ED-9CA3DD67A2AB}" dt="2026-01-23T21:58:59.899" v="9952" actId="6549"/>
          <ac:spMkLst>
            <pc:docMk/>
            <pc:sldMk cId="1197055404" sldId="459"/>
            <ac:spMk id="4" creationId="{ABAEB760-446D-61D1-5DB5-63180A7AAD34}"/>
          </ac:spMkLst>
        </pc:spChg>
        <pc:spChg chg="add del">
          <ac:chgData name="Christ Church Kona" userId="a44b772e229676af" providerId="LiveId" clId="{07B78141-4025-4CE3-A8ED-9CA3DD67A2AB}" dt="2026-01-23T21:15:57.538" v="6033" actId="22"/>
          <ac:spMkLst>
            <pc:docMk/>
            <pc:sldMk cId="1197055404" sldId="459"/>
            <ac:spMk id="6" creationId="{AFA190E7-ACA3-7877-539A-02C8AF7EBD4A}"/>
          </ac:spMkLst>
        </pc:spChg>
        <pc:spChg chg="add mod">
          <ac:chgData name="Christ Church Kona" userId="a44b772e229676af" providerId="LiveId" clId="{07B78141-4025-4CE3-A8ED-9CA3DD67A2AB}" dt="2026-01-23T21:22:46.206" v="7273" actId="21"/>
          <ac:spMkLst>
            <pc:docMk/>
            <pc:sldMk cId="1197055404" sldId="459"/>
            <ac:spMk id="8" creationId="{A1FA9242-6E1A-5F68-E8FC-5CA764BBD366}"/>
          </ac:spMkLst>
        </pc:spChg>
      </pc:sldChg>
      <pc:sldChg chg="addSp modSp new mod">
        <pc:chgData name="Christ Church Kona" userId="a44b772e229676af" providerId="LiveId" clId="{07B78141-4025-4CE3-A8ED-9CA3DD67A2AB}" dt="2026-01-23T21:59:35.492" v="9957" actId="6549"/>
        <pc:sldMkLst>
          <pc:docMk/>
          <pc:sldMk cId="807608537" sldId="460"/>
        </pc:sldMkLst>
        <pc:spChg chg="mod">
          <ac:chgData name="Christ Church Kona" userId="a44b772e229676af" providerId="LiveId" clId="{07B78141-4025-4CE3-A8ED-9CA3DD67A2AB}" dt="2026-01-23T21:59:35.492" v="9957" actId="6549"/>
          <ac:spMkLst>
            <pc:docMk/>
            <pc:sldMk cId="807608537" sldId="460"/>
            <ac:spMk id="2" creationId="{60194121-E089-204E-966F-4D913B1C1B17}"/>
          </ac:spMkLst>
        </pc:spChg>
        <pc:spChg chg="add mod">
          <ac:chgData name="Christ Church Kona" userId="a44b772e229676af" providerId="LiveId" clId="{07B78141-4025-4CE3-A8ED-9CA3DD67A2AB}" dt="2026-01-23T21:31:02.217" v="8778" actId="21"/>
          <ac:spMkLst>
            <pc:docMk/>
            <pc:sldMk cId="807608537" sldId="460"/>
            <ac:spMk id="5" creationId="{F9E25045-D67F-2D11-5176-8A5E9AC7BB1D}"/>
          </ac:spMkLst>
        </pc:spChg>
      </pc:sldChg>
      <pc:sldChg chg="addSp delSp modSp new mod">
        <pc:chgData name="Christ Church Kona" userId="a44b772e229676af" providerId="LiveId" clId="{07B78141-4025-4CE3-A8ED-9CA3DD67A2AB}" dt="2026-01-23T21:59:58.424" v="9962" actId="6549"/>
        <pc:sldMkLst>
          <pc:docMk/>
          <pc:sldMk cId="1032314784" sldId="461"/>
        </pc:sldMkLst>
        <pc:spChg chg="mod">
          <ac:chgData name="Christ Church Kona" userId="a44b772e229676af" providerId="LiveId" clId="{07B78141-4025-4CE3-A8ED-9CA3DD67A2AB}" dt="2026-01-23T21:59:58.424" v="9962" actId="6549"/>
          <ac:spMkLst>
            <pc:docMk/>
            <pc:sldMk cId="1032314784" sldId="461"/>
            <ac:spMk id="2" creationId="{9CEAFC4D-66A0-A92B-CF4A-9809F3230670}"/>
          </ac:spMkLst>
        </pc:spChg>
        <pc:spChg chg="add del mod">
          <ac:chgData name="Christ Church Kona" userId="a44b772e229676af" providerId="LiveId" clId="{07B78141-4025-4CE3-A8ED-9CA3DD67A2AB}" dt="2026-01-23T21:30:50.098" v="8777"/>
          <ac:spMkLst>
            <pc:docMk/>
            <pc:sldMk cId="1032314784" sldId="461"/>
            <ac:spMk id="4" creationId="{019E1924-C489-50A2-285E-F3EAF7B64750}"/>
          </ac:spMkLst>
        </pc:spChg>
        <pc:spChg chg="add mod">
          <ac:chgData name="Christ Church Kona" userId="a44b772e229676af" providerId="LiveId" clId="{07B78141-4025-4CE3-A8ED-9CA3DD67A2AB}" dt="2026-01-23T21:34:28.600" v="9743" actId="20577"/>
          <ac:spMkLst>
            <pc:docMk/>
            <pc:sldMk cId="1032314784" sldId="461"/>
            <ac:spMk id="6" creationId="{E9558654-CB6F-A9A0-2C1A-BD80DBC8FF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7814" cy="356420"/>
          </a:xfrm>
          <a:prstGeom prst="rect">
            <a:avLst/>
          </a:prstGeom>
        </p:spPr>
        <p:txBody>
          <a:bodyPr vert="horz" lIns="92427" tIns="46214" rIns="92427" bIns="46214" rtlCol="0"/>
          <a:lstStyle>
            <a:lvl1pPr algn="l">
              <a:defRPr sz="1200"/>
            </a:lvl1pPr>
          </a:lstStyle>
          <a:p>
            <a:endParaRPr lang="en-US"/>
          </a:p>
        </p:txBody>
      </p:sp>
      <p:sp>
        <p:nvSpPr>
          <p:cNvPr id="3" name="Date Placeholder 2"/>
          <p:cNvSpPr>
            <a:spLocks noGrp="1"/>
          </p:cNvSpPr>
          <p:nvPr>
            <p:ph type="dt" idx="1"/>
          </p:nvPr>
        </p:nvSpPr>
        <p:spPr>
          <a:xfrm>
            <a:off x="5315363" y="1"/>
            <a:ext cx="4067814" cy="356420"/>
          </a:xfrm>
          <a:prstGeom prst="rect">
            <a:avLst/>
          </a:prstGeom>
        </p:spPr>
        <p:txBody>
          <a:bodyPr vert="horz" lIns="92427" tIns="46214" rIns="92427" bIns="46214" rtlCol="0"/>
          <a:lstStyle>
            <a:lvl1pPr algn="r">
              <a:defRPr sz="1200"/>
            </a:lvl1pPr>
          </a:lstStyle>
          <a:p>
            <a:fld id="{A91E8AC4-76F4-4C24-8215-D661D6400129}" type="datetimeFigureOut">
              <a:rPr lang="en-US" smtClean="0"/>
              <a:t>1/23/2026</a:t>
            </a:fld>
            <a:endParaRPr lang="en-US"/>
          </a:p>
        </p:txBody>
      </p:sp>
      <p:sp>
        <p:nvSpPr>
          <p:cNvPr id="4" name="Slide Image Placeholder 3"/>
          <p:cNvSpPr>
            <a:spLocks noGrp="1" noRot="1" noChangeAspect="1"/>
          </p:cNvSpPr>
          <p:nvPr>
            <p:ph type="sldImg" idx="2"/>
          </p:nvPr>
        </p:nvSpPr>
        <p:spPr>
          <a:xfrm>
            <a:off x="2563813" y="887413"/>
            <a:ext cx="4257675" cy="2395537"/>
          </a:xfrm>
          <a:prstGeom prst="rect">
            <a:avLst/>
          </a:prstGeom>
          <a:noFill/>
          <a:ln w="12700">
            <a:solidFill>
              <a:prstClr val="black"/>
            </a:solidFill>
          </a:ln>
        </p:spPr>
        <p:txBody>
          <a:bodyPr vert="horz" lIns="92427" tIns="46214" rIns="92427" bIns="46214" rtlCol="0" anchor="ctr"/>
          <a:lstStyle/>
          <a:p>
            <a:endParaRPr lang="en-US"/>
          </a:p>
        </p:txBody>
      </p:sp>
      <p:sp>
        <p:nvSpPr>
          <p:cNvPr id="5" name="Notes Placeholder 4"/>
          <p:cNvSpPr>
            <a:spLocks noGrp="1"/>
          </p:cNvSpPr>
          <p:nvPr>
            <p:ph type="body" sz="quarter" idx="3"/>
          </p:nvPr>
        </p:nvSpPr>
        <p:spPr>
          <a:xfrm>
            <a:off x="939380" y="3416297"/>
            <a:ext cx="7506540" cy="2795592"/>
          </a:xfrm>
          <a:prstGeom prst="rect">
            <a:avLst/>
          </a:prstGeom>
        </p:spPr>
        <p:txBody>
          <a:bodyPr vert="horz" lIns="92427" tIns="46214" rIns="92427"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2881"/>
            <a:ext cx="4067814" cy="356420"/>
          </a:xfrm>
          <a:prstGeom prst="rect">
            <a:avLst/>
          </a:prstGeom>
        </p:spPr>
        <p:txBody>
          <a:bodyPr vert="horz" lIns="92427" tIns="46214" rIns="92427" bIns="46214" rtlCol="0" anchor="b"/>
          <a:lstStyle>
            <a:lvl1pPr algn="l">
              <a:defRPr sz="1200"/>
            </a:lvl1pPr>
          </a:lstStyle>
          <a:p>
            <a:endParaRPr lang="en-US"/>
          </a:p>
        </p:txBody>
      </p:sp>
      <p:sp>
        <p:nvSpPr>
          <p:cNvPr id="7" name="Slide Number Placeholder 6"/>
          <p:cNvSpPr>
            <a:spLocks noGrp="1"/>
          </p:cNvSpPr>
          <p:nvPr>
            <p:ph type="sldNum" sz="quarter" idx="5"/>
          </p:nvPr>
        </p:nvSpPr>
        <p:spPr>
          <a:xfrm>
            <a:off x="5315363" y="6742881"/>
            <a:ext cx="4067814" cy="356420"/>
          </a:xfrm>
          <a:prstGeom prst="rect">
            <a:avLst/>
          </a:prstGeom>
        </p:spPr>
        <p:txBody>
          <a:bodyPr vert="horz" lIns="92427" tIns="46214" rIns="92427" bIns="46214" rtlCol="0" anchor="b"/>
          <a:lstStyle>
            <a:lvl1pPr algn="r">
              <a:defRPr sz="1200"/>
            </a:lvl1pPr>
          </a:lstStyle>
          <a:p>
            <a:fld id="{C5DB3EEA-39FA-42F1-96D0-D81EBAB1D959}" type="slidenum">
              <a:rPr lang="en-US" smtClean="0"/>
              <a:t>‹#›</a:t>
            </a:fld>
            <a:endParaRPr lang="en-US"/>
          </a:p>
        </p:txBody>
      </p:sp>
    </p:spTree>
    <p:extLst>
      <p:ext uri="{BB962C8B-B14F-4D97-AF65-F5344CB8AC3E}">
        <p14:creationId xmlns:p14="http://schemas.microsoft.com/office/powerpoint/2010/main" val="2056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B39A-5EC4-440F-85B9-22A847B0AF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B0939F-3ECA-4BD3-AE56-04A51F4E4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74F48-A1C6-44A9-A2DB-BDBFA1F887BF}"/>
              </a:ext>
            </a:extLst>
          </p:cNvPr>
          <p:cNvSpPr>
            <a:spLocks noGrp="1"/>
          </p:cNvSpPr>
          <p:nvPr>
            <p:ph type="dt" sz="half" idx="10"/>
          </p:nvPr>
        </p:nvSpPr>
        <p:spPr/>
        <p:txBody>
          <a:bodyPr/>
          <a:lstStyle/>
          <a:p>
            <a:fld id="{65DBA6B5-A722-4EB7-8957-67F6B296E8B6}" type="datetime1">
              <a:rPr lang="en-US" smtClean="0"/>
              <a:t>1/23/2026</a:t>
            </a:fld>
            <a:endParaRPr lang="en-US" dirty="0"/>
          </a:p>
        </p:txBody>
      </p:sp>
      <p:sp>
        <p:nvSpPr>
          <p:cNvPr id="5" name="Footer Placeholder 4">
            <a:extLst>
              <a:ext uri="{FF2B5EF4-FFF2-40B4-BE49-F238E27FC236}">
                <a16:creationId xmlns:a16="http://schemas.microsoft.com/office/drawing/2014/main" id="{DB91E2CE-7F98-489A-89C9-EAAEECE59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9513A-E42C-40BD-8376-EAB93D6D267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7319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59D7-E224-49D7-9E3C-1054CCF5D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E6332-4A2B-490D-B6EC-97273FFF2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DDA37-42A4-49F0-B9AE-C4AB061F29CD}"/>
              </a:ext>
            </a:extLst>
          </p:cNvPr>
          <p:cNvSpPr>
            <a:spLocks noGrp="1"/>
          </p:cNvSpPr>
          <p:nvPr>
            <p:ph type="dt" sz="half" idx="10"/>
          </p:nvPr>
        </p:nvSpPr>
        <p:spPr/>
        <p:txBody>
          <a:bodyPr/>
          <a:lstStyle/>
          <a:p>
            <a:fld id="{BB935A7B-1DD2-46F5-9271-06FD9B55ED12}" type="datetime1">
              <a:rPr lang="en-US" smtClean="0"/>
              <a:t>1/23/2026</a:t>
            </a:fld>
            <a:endParaRPr lang="en-US" dirty="0"/>
          </a:p>
        </p:txBody>
      </p:sp>
      <p:sp>
        <p:nvSpPr>
          <p:cNvPr id="5" name="Footer Placeholder 4">
            <a:extLst>
              <a:ext uri="{FF2B5EF4-FFF2-40B4-BE49-F238E27FC236}">
                <a16:creationId xmlns:a16="http://schemas.microsoft.com/office/drawing/2014/main" id="{58ABCAF4-2B1B-4196-9D5F-1AF0F8EE8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0E1A96-06A1-4599-9F53-09B1BA94E186}"/>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56932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219CF-CABD-460A-BB4C-5CDDCE4E0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265F9-4447-4A2C-86FD-B7CD5B9C0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28123-1440-4C6D-8630-85350505B96C}"/>
              </a:ext>
            </a:extLst>
          </p:cNvPr>
          <p:cNvSpPr>
            <a:spLocks noGrp="1"/>
          </p:cNvSpPr>
          <p:nvPr>
            <p:ph type="dt" sz="half" idx="10"/>
          </p:nvPr>
        </p:nvSpPr>
        <p:spPr/>
        <p:txBody>
          <a:bodyPr/>
          <a:lstStyle/>
          <a:p>
            <a:fld id="{25C06555-7927-49E4-B925-BDF7B3D1E45D}" type="datetime1">
              <a:rPr lang="en-US" smtClean="0"/>
              <a:t>1/23/2026</a:t>
            </a:fld>
            <a:endParaRPr lang="en-US" dirty="0"/>
          </a:p>
        </p:txBody>
      </p:sp>
      <p:sp>
        <p:nvSpPr>
          <p:cNvPr id="5" name="Footer Placeholder 4">
            <a:extLst>
              <a:ext uri="{FF2B5EF4-FFF2-40B4-BE49-F238E27FC236}">
                <a16:creationId xmlns:a16="http://schemas.microsoft.com/office/drawing/2014/main" id="{D2CE4D9C-29D5-4633-9493-A2D2B80229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33A63F-F4F1-4EAF-8BB5-3B6161121D10}"/>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7391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B20A-ADC8-41EC-A8BB-69046399C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A7298-42D9-492C-A740-C5E319F42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68F10-2AEE-4DD6-9BC7-FEF3C3277A78}"/>
              </a:ext>
            </a:extLst>
          </p:cNvPr>
          <p:cNvSpPr>
            <a:spLocks noGrp="1"/>
          </p:cNvSpPr>
          <p:nvPr>
            <p:ph type="dt" sz="half" idx="10"/>
          </p:nvPr>
        </p:nvSpPr>
        <p:spPr/>
        <p:txBody>
          <a:bodyPr/>
          <a:lstStyle/>
          <a:p>
            <a:fld id="{CC880CCF-1C96-4245-A3CD-014762C793A0}" type="datetime1">
              <a:rPr lang="en-US" smtClean="0"/>
              <a:t>1/23/2026</a:t>
            </a:fld>
            <a:endParaRPr lang="en-US" dirty="0"/>
          </a:p>
        </p:txBody>
      </p:sp>
      <p:sp>
        <p:nvSpPr>
          <p:cNvPr id="5" name="Footer Placeholder 4">
            <a:extLst>
              <a:ext uri="{FF2B5EF4-FFF2-40B4-BE49-F238E27FC236}">
                <a16:creationId xmlns:a16="http://schemas.microsoft.com/office/drawing/2014/main" id="{57B34341-B124-4DE5-AE60-D1EEA087FC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D7375-2374-4770-99AF-0B43A8976BF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85888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A4B7-EF6A-46CD-9A6F-22BF3A4D6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FD64-46FB-44AA-B7FF-50D6C949E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7DF13-801B-4360-BAC6-08F4D0162A64}"/>
              </a:ext>
            </a:extLst>
          </p:cNvPr>
          <p:cNvSpPr>
            <a:spLocks noGrp="1"/>
          </p:cNvSpPr>
          <p:nvPr>
            <p:ph type="dt" sz="half" idx="10"/>
          </p:nvPr>
        </p:nvSpPr>
        <p:spPr/>
        <p:txBody>
          <a:bodyPr/>
          <a:lstStyle/>
          <a:p>
            <a:fld id="{D1B02F98-7D8A-464B-908A-59E25AE35D03}" type="datetime1">
              <a:rPr lang="en-US" smtClean="0"/>
              <a:t>1/23/2026</a:t>
            </a:fld>
            <a:endParaRPr lang="en-US" dirty="0"/>
          </a:p>
        </p:txBody>
      </p:sp>
      <p:sp>
        <p:nvSpPr>
          <p:cNvPr id="5" name="Footer Placeholder 4">
            <a:extLst>
              <a:ext uri="{FF2B5EF4-FFF2-40B4-BE49-F238E27FC236}">
                <a16:creationId xmlns:a16="http://schemas.microsoft.com/office/drawing/2014/main" id="{513A7D36-DE50-410E-91A5-4EF9423F9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7EF31-F0FD-4FBD-B754-60FCF9274B77}"/>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69979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1C0-C2AA-46F3-9057-4E88E31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1DC08-FAAE-42D4-8CDC-34EFEBC11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A0610-F322-453E-B565-5C4BA236E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6C2AC4-ADA8-4EEA-A511-7ABED430E725}"/>
              </a:ext>
            </a:extLst>
          </p:cNvPr>
          <p:cNvSpPr>
            <a:spLocks noGrp="1"/>
          </p:cNvSpPr>
          <p:nvPr>
            <p:ph type="dt" sz="half" idx="10"/>
          </p:nvPr>
        </p:nvSpPr>
        <p:spPr/>
        <p:txBody>
          <a:bodyPr/>
          <a:lstStyle/>
          <a:p>
            <a:fld id="{7D06DF35-1D91-4BE4-9C9D-4AB1EFA4C721}" type="datetime1">
              <a:rPr lang="en-US" smtClean="0"/>
              <a:t>1/23/2026</a:t>
            </a:fld>
            <a:endParaRPr lang="en-US" dirty="0"/>
          </a:p>
        </p:txBody>
      </p:sp>
      <p:sp>
        <p:nvSpPr>
          <p:cNvPr id="6" name="Footer Placeholder 5">
            <a:extLst>
              <a:ext uri="{FF2B5EF4-FFF2-40B4-BE49-F238E27FC236}">
                <a16:creationId xmlns:a16="http://schemas.microsoft.com/office/drawing/2014/main" id="{46D007A4-1570-4875-ADEB-F1DEA7E4D7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46651-2066-4FA9-B1AD-1669ED1BB641}"/>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3112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5EB3-5015-4DD8-B27F-FE1C81FDF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74511F-E145-4A04-A094-AC5A8D6F1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7D2A5-2355-4262-9DFF-4D6423884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9FFE05-C327-46B0-B7F1-131CF9EC6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2E7C1-DFA6-46E7-8BFE-1FD69DF96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52100-7378-40E0-BF3E-127ABB862676}"/>
              </a:ext>
            </a:extLst>
          </p:cNvPr>
          <p:cNvSpPr>
            <a:spLocks noGrp="1"/>
          </p:cNvSpPr>
          <p:nvPr>
            <p:ph type="dt" sz="half" idx="10"/>
          </p:nvPr>
        </p:nvSpPr>
        <p:spPr/>
        <p:txBody>
          <a:bodyPr/>
          <a:lstStyle/>
          <a:p>
            <a:fld id="{741DF6EA-ED08-45E7-8925-0F44E1CB9CAA}" type="datetime1">
              <a:rPr lang="en-US" smtClean="0"/>
              <a:t>1/23/2026</a:t>
            </a:fld>
            <a:endParaRPr lang="en-US" dirty="0"/>
          </a:p>
        </p:txBody>
      </p:sp>
      <p:sp>
        <p:nvSpPr>
          <p:cNvPr id="8" name="Footer Placeholder 7">
            <a:extLst>
              <a:ext uri="{FF2B5EF4-FFF2-40B4-BE49-F238E27FC236}">
                <a16:creationId xmlns:a16="http://schemas.microsoft.com/office/drawing/2014/main" id="{7FBF801A-36B9-426B-9081-E2A10CFD07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D041FB-9857-4CFC-8DDA-FB1BCA6905D4}"/>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92776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9EF-971F-4DB9-A07C-0F59C9798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5EF3F7-DE9A-4287-93D9-7C2699627CB5}"/>
              </a:ext>
            </a:extLst>
          </p:cNvPr>
          <p:cNvSpPr>
            <a:spLocks noGrp="1"/>
          </p:cNvSpPr>
          <p:nvPr>
            <p:ph type="dt" sz="half" idx="10"/>
          </p:nvPr>
        </p:nvSpPr>
        <p:spPr/>
        <p:txBody>
          <a:bodyPr/>
          <a:lstStyle/>
          <a:p>
            <a:fld id="{26187606-3B2A-4812-BFFB-88D0F6801370}" type="datetime1">
              <a:rPr lang="en-US" smtClean="0"/>
              <a:t>1/23/2026</a:t>
            </a:fld>
            <a:endParaRPr lang="en-US" dirty="0"/>
          </a:p>
        </p:txBody>
      </p:sp>
      <p:sp>
        <p:nvSpPr>
          <p:cNvPr id="4" name="Footer Placeholder 3">
            <a:extLst>
              <a:ext uri="{FF2B5EF4-FFF2-40B4-BE49-F238E27FC236}">
                <a16:creationId xmlns:a16="http://schemas.microsoft.com/office/drawing/2014/main" id="{A175054B-1EFD-4D85-B302-78671D1D5B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C8F86A-B87C-4607-9CF5-F9EB2B5C28D3}"/>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9287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13B4C-38BD-4685-BDFA-096F206A71BC}"/>
              </a:ext>
            </a:extLst>
          </p:cNvPr>
          <p:cNvSpPr>
            <a:spLocks noGrp="1"/>
          </p:cNvSpPr>
          <p:nvPr>
            <p:ph type="dt" sz="half" idx="10"/>
          </p:nvPr>
        </p:nvSpPr>
        <p:spPr/>
        <p:txBody>
          <a:bodyPr/>
          <a:lstStyle/>
          <a:p>
            <a:fld id="{D8131443-7174-45A4-A6B9-D43BA1BB43FA}" type="datetime1">
              <a:rPr lang="en-US" smtClean="0"/>
              <a:t>1/23/2026</a:t>
            </a:fld>
            <a:endParaRPr lang="en-US" dirty="0"/>
          </a:p>
        </p:txBody>
      </p:sp>
      <p:sp>
        <p:nvSpPr>
          <p:cNvPr id="3" name="Footer Placeholder 2">
            <a:extLst>
              <a:ext uri="{FF2B5EF4-FFF2-40B4-BE49-F238E27FC236}">
                <a16:creationId xmlns:a16="http://schemas.microsoft.com/office/drawing/2014/main" id="{9EE92F82-C326-4149-8BA4-5E5F5FEED5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A7D870-DBD9-430B-B1BE-0AF20A9FF08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57473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7D46-F057-4FD0-BCE7-A5B469256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76850-DF3F-4250-898D-CB1544FD0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73BD4-14E9-4351-871F-2A870A3F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7F279-63BE-4DB3-83D2-95EC117BC3B8}"/>
              </a:ext>
            </a:extLst>
          </p:cNvPr>
          <p:cNvSpPr>
            <a:spLocks noGrp="1"/>
          </p:cNvSpPr>
          <p:nvPr>
            <p:ph type="dt" sz="half" idx="10"/>
          </p:nvPr>
        </p:nvSpPr>
        <p:spPr/>
        <p:txBody>
          <a:bodyPr/>
          <a:lstStyle/>
          <a:p>
            <a:fld id="{2C0BD5E7-3F82-47C2-8935-277805291675}" type="datetime1">
              <a:rPr lang="en-US" smtClean="0"/>
              <a:t>1/23/2026</a:t>
            </a:fld>
            <a:endParaRPr lang="en-US" dirty="0"/>
          </a:p>
        </p:txBody>
      </p:sp>
      <p:sp>
        <p:nvSpPr>
          <p:cNvPr id="6" name="Footer Placeholder 5">
            <a:extLst>
              <a:ext uri="{FF2B5EF4-FFF2-40B4-BE49-F238E27FC236}">
                <a16:creationId xmlns:a16="http://schemas.microsoft.com/office/drawing/2014/main" id="{3E34A7CB-E422-467F-9231-668A5FFFD2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2D496B-B643-4D37-9411-B45E9516C12C}"/>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388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886E-8C11-4E35-8F16-5FC33275C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57B1-30A8-481D-B3B3-8AA6273CC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9CB0B0-8364-45B2-94AD-8B35651AE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B32C5-3258-45C9-870B-FEEFDAC20748}"/>
              </a:ext>
            </a:extLst>
          </p:cNvPr>
          <p:cNvSpPr>
            <a:spLocks noGrp="1"/>
          </p:cNvSpPr>
          <p:nvPr>
            <p:ph type="dt" sz="half" idx="10"/>
          </p:nvPr>
        </p:nvSpPr>
        <p:spPr/>
        <p:txBody>
          <a:bodyPr/>
          <a:lstStyle/>
          <a:p>
            <a:fld id="{1ECC1330-B96B-4D99-9870-2D6D3898B505}" type="datetime1">
              <a:rPr lang="en-US" smtClean="0"/>
              <a:t>1/23/2026</a:t>
            </a:fld>
            <a:endParaRPr lang="en-US" dirty="0"/>
          </a:p>
        </p:txBody>
      </p:sp>
      <p:sp>
        <p:nvSpPr>
          <p:cNvPr id="6" name="Footer Placeholder 5">
            <a:extLst>
              <a:ext uri="{FF2B5EF4-FFF2-40B4-BE49-F238E27FC236}">
                <a16:creationId xmlns:a16="http://schemas.microsoft.com/office/drawing/2014/main" id="{8343B362-6022-479A-AA23-567FFE4BDB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7C1E3E-6266-466D-95E6-5792DF6D8AD8}"/>
              </a:ext>
            </a:extLst>
          </p:cNvPr>
          <p:cNvSpPr>
            <a:spLocks noGrp="1"/>
          </p:cNvSpPr>
          <p:nvPr>
            <p:ph type="sldNum" sz="quarter" idx="12"/>
          </p:nvPr>
        </p:nvSpPr>
        <p:spPr/>
        <p:txBody>
          <a:bodyPr/>
          <a:lstStyle/>
          <a:p>
            <a:fld id="{152F3016-AA69-416D-BDB0-983B3F31D3A9}" type="slidenum">
              <a:rPr lang="en-US" smtClean="0"/>
              <a:t>‹#›</a:t>
            </a:fld>
            <a:endParaRPr lang="en-US" dirty="0"/>
          </a:p>
        </p:txBody>
      </p:sp>
    </p:spTree>
    <p:extLst>
      <p:ext uri="{BB962C8B-B14F-4D97-AF65-F5344CB8AC3E}">
        <p14:creationId xmlns:p14="http://schemas.microsoft.com/office/powerpoint/2010/main" val="12857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CFF2D-130C-4536-B764-129B03F49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86614-54B6-4F16-9C05-580FD59DB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7533E-BD69-4651-978E-630FC4EFF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BCE9-438F-4DC9-8D5F-F273BC898EB7}" type="datetime1">
              <a:rPr lang="en-US" smtClean="0"/>
              <a:t>1/23/2026</a:t>
            </a:fld>
            <a:endParaRPr lang="en-US" dirty="0"/>
          </a:p>
        </p:txBody>
      </p:sp>
      <p:sp>
        <p:nvSpPr>
          <p:cNvPr id="5" name="Footer Placeholder 4">
            <a:extLst>
              <a:ext uri="{FF2B5EF4-FFF2-40B4-BE49-F238E27FC236}">
                <a16:creationId xmlns:a16="http://schemas.microsoft.com/office/drawing/2014/main" id="{1709F492-7D98-465C-B4A6-DB8475C47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A4C664-66FE-4D28-B4A0-9A82EAA3F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F3016-AA69-416D-BDB0-983B3F31D3A9}" type="slidenum">
              <a:rPr lang="en-US" smtClean="0"/>
              <a:t>‹#›</a:t>
            </a:fld>
            <a:endParaRPr lang="en-US" dirty="0"/>
          </a:p>
        </p:txBody>
      </p:sp>
    </p:spTree>
    <p:extLst>
      <p:ext uri="{BB962C8B-B14F-4D97-AF65-F5344CB8AC3E}">
        <p14:creationId xmlns:p14="http://schemas.microsoft.com/office/powerpoint/2010/main" val="228552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hristchurchhawaii@g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Office@Christchurchkon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88D19-BB94-4172-A4BD-E455008D037E}"/>
              </a:ext>
            </a:extLst>
          </p:cNvPr>
          <p:cNvSpPr>
            <a:spLocks noGrp="1"/>
          </p:cNvSpPr>
          <p:nvPr>
            <p:ph type="title"/>
          </p:nvPr>
        </p:nvSpPr>
        <p:spPr>
          <a:xfrm>
            <a:off x="4965430" y="629269"/>
            <a:ext cx="6586491" cy="1485848"/>
          </a:xfrm>
        </p:spPr>
        <p:txBody>
          <a:bodyPr vert="horz" lIns="91440" tIns="45720" rIns="91440" bIns="45720" rtlCol="0" anchor="b">
            <a:noAutofit/>
          </a:bodyPr>
          <a:lstStyle/>
          <a:p>
            <a:pPr algn="ctr"/>
            <a:r>
              <a:rPr lang="en-US" sz="5400" b="1" dirty="0">
                <a:latin typeface="Times New Roman" panose="02020603050405020304" pitchFamily="18" charset="0"/>
                <a:cs typeface="Times New Roman" panose="02020603050405020304" pitchFamily="18" charset="0"/>
              </a:rPr>
              <a:t>CHRIST CHURCH EPISCOPAL</a:t>
            </a:r>
          </a:p>
        </p:txBody>
      </p:sp>
      <p:sp>
        <p:nvSpPr>
          <p:cNvPr id="17" name="Content Placeholder 16">
            <a:extLst>
              <a:ext uri="{FF2B5EF4-FFF2-40B4-BE49-F238E27FC236}">
                <a16:creationId xmlns:a16="http://schemas.microsoft.com/office/drawing/2014/main" id="{380EAA5D-216E-4BB1-81DA-C254BA32FED7}"/>
              </a:ext>
            </a:extLst>
          </p:cNvPr>
          <p:cNvSpPr>
            <a:spLocks noGrp="1"/>
          </p:cNvSpPr>
          <p:nvPr>
            <p:ph sz="half" idx="2"/>
          </p:nvPr>
        </p:nvSpPr>
        <p:spPr>
          <a:xfrm>
            <a:off x="4965431" y="3600965"/>
            <a:ext cx="6586489" cy="2622854"/>
          </a:xfrm>
        </p:spPr>
        <p:txBody>
          <a:bodyPr vert="horz" lIns="91440" tIns="45720" rIns="91440" bIns="45720" rtlCol="0">
            <a:normAutofit/>
          </a:bodyPr>
          <a:lstStyle/>
          <a:p>
            <a:pPr marL="0" indent="0" algn="ctr">
              <a:buNone/>
            </a:pPr>
            <a:r>
              <a:rPr lang="en-US" sz="3200" b="1" dirty="0">
                <a:latin typeface="Times New Roman" panose="02020603050405020304" pitchFamily="18" charset="0"/>
                <a:cs typeface="Times New Roman" panose="02020603050405020304" pitchFamily="18" charset="0"/>
              </a:rPr>
              <a:t>2025 ANNUAL REPORT</a:t>
            </a:r>
          </a:p>
          <a:p>
            <a:pPr marL="0" indent="0" algn="ctr">
              <a:buNone/>
            </a:pPr>
            <a:r>
              <a:rPr lang="en-US" sz="3200" b="1" dirty="0">
                <a:latin typeface="Times New Roman" panose="02020603050405020304" pitchFamily="18" charset="0"/>
                <a:cs typeface="Times New Roman" panose="02020603050405020304" pitchFamily="18" charset="0"/>
              </a:rPr>
              <a:t>January 25, 2026</a:t>
            </a:r>
          </a:p>
          <a:p>
            <a:pPr marL="0" indent="0" algn="ctr">
              <a:buNone/>
            </a:pPr>
            <a:r>
              <a:rPr lang="en-US" sz="3200" b="1" dirty="0">
                <a:latin typeface="Times New Roman" panose="02020603050405020304" pitchFamily="18" charset="0"/>
                <a:cs typeface="Times New Roman" panose="02020603050405020304" pitchFamily="18" charset="0"/>
              </a:rPr>
              <a:t>Held at QECC and via Zoom</a:t>
            </a:r>
          </a:p>
        </p:txBody>
      </p:sp>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915B"/>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83FD56D-64B2-BD63-70DD-7C79C638ACE8}"/>
              </a:ext>
            </a:extLst>
          </p:cNvPr>
          <p:cNvSpPr>
            <a:spLocks noGrp="1"/>
          </p:cNvSpPr>
          <p:nvPr>
            <p:ph type="sldNum" sz="quarter" idx="12"/>
          </p:nvPr>
        </p:nvSpPr>
        <p:spPr/>
        <p:txBody>
          <a:bodyPr/>
          <a:lstStyle/>
          <a:p>
            <a:fld id="{152F3016-AA69-416D-BDB0-983B3F31D3A9}" type="slidenum">
              <a:rPr lang="en-US" smtClean="0"/>
              <a:t>1</a:t>
            </a:fld>
            <a:endParaRPr lang="en-US" dirty="0"/>
          </a:p>
        </p:txBody>
      </p:sp>
      <p:pic>
        <p:nvPicPr>
          <p:cNvPr id="3" name="Picture 2">
            <a:extLst>
              <a:ext uri="{FF2B5EF4-FFF2-40B4-BE49-F238E27FC236}">
                <a16:creationId xmlns:a16="http://schemas.microsoft.com/office/drawing/2014/main" id="{46922BBD-A659-C981-59B0-0AF556C8A56E}"/>
              </a:ext>
            </a:extLst>
          </p:cNvPr>
          <p:cNvPicPr>
            <a:picLocks noChangeAspect="1"/>
          </p:cNvPicPr>
          <p:nvPr/>
        </p:nvPicPr>
        <p:blipFill>
          <a:blip r:embed="rId2"/>
          <a:stretch>
            <a:fillRect/>
          </a:stretch>
        </p:blipFill>
        <p:spPr>
          <a:xfrm>
            <a:off x="143773" y="191219"/>
            <a:ext cx="4572000" cy="6096000"/>
          </a:xfrm>
          <a:prstGeom prst="rect">
            <a:avLst/>
          </a:prstGeom>
        </p:spPr>
      </p:pic>
    </p:spTree>
    <p:extLst>
      <p:ext uri="{BB962C8B-B14F-4D97-AF65-F5344CB8AC3E}">
        <p14:creationId xmlns:p14="http://schemas.microsoft.com/office/powerpoint/2010/main" val="207395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4A4D-444C-DBC6-A059-6765156BA5EA}"/>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p.4</a:t>
            </a:r>
            <a:endParaRPr lang="en-US" sz="3600" dirty="0"/>
          </a:p>
        </p:txBody>
      </p:sp>
      <p:sp>
        <p:nvSpPr>
          <p:cNvPr id="4" name="Slide Number Placeholder 3">
            <a:extLst>
              <a:ext uri="{FF2B5EF4-FFF2-40B4-BE49-F238E27FC236}">
                <a16:creationId xmlns:a16="http://schemas.microsoft.com/office/drawing/2014/main" id="{77502607-8ADC-94B8-0112-4CEA7E72EFF3}"/>
              </a:ext>
            </a:extLst>
          </p:cNvPr>
          <p:cNvSpPr>
            <a:spLocks noGrp="1"/>
          </p:cNvSpPr>
          <p:nvPr>
            <p:ph type="sldNum" sz="quarter" idx="12"/>
          </p:nvPr>
        </p:nvSpPr>
        <p:spPr/>
        <p:txBody>
          <a:bodyPr/>
          <a:lstStyle/>
          <a:p>
            <a:fld id="{152F3016-AA69-416D-BDB0-983B3F31D3A9}" type="slidenum">
              <a:rPr lang="en-US" smtClean="0"/>
              <a:t>10</a:t>
            </a:fld>
            <a:endParaRPr lang="en-US" dirty="0"/>
          </a:p>
        </p:txBody>
      </p:sp>
      <p:sp>
        <p:nvSpPr>
          <p:cNvPr id="6" name="Content Placeholder 5">
            <a:extLst>
              <a:ext uri="{FF2B5EF4-FFF2-40B4-BE49-F238E27FC236}">
                <a16:creationId xmlns:a16="http://schemas.microsoft.com/office/drawing/2014/main" id="{2A5F127C-3BF4-E67E-CF7D-BF8B939E62F6}"/>
              </a:ext>
            </a:extLst>
          </p:cNvPr>
          <p:cNvSpPr>
            <a:spLocks noGrp="1"/>
          </p:cNvSpPr>
          <p:nvPr>
            <p:ph idx="1"/>
          </p:nvPr>
        </p:nvSpPr>
        <p:spPr>
          <a:xfrm>
            <a:off x="760562" y="1359798"/>
            <a:ext cx="10515600" cy="4756329"/>
          </a:xfrm>
        </p:spPr>
        <p:txBody>
          <a:bodyPr>
            <a:normAutofit fontScale="47500" lnSpcReduction="20000"/>
          </a:bodyPr>
          <a:lstStyle/>
          <a:p>
            <a:pPr lvl="1"/>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Wallace Hall: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 lighting installed throughout (cost of $600 after Hawaii Energy Rebate)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Lease renewed with </a:t>
            </a:r>
            <a:r>
              <a:rPr kumimoji="0" lang="en-US" sz="2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Punana</a:t>
            </a: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Leo.</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Rectory:</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lease signed with tenants.  They are helping to keep the surrounding grounds.</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Blue House:</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Big tree overhanging roof was cut back.</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Grounds and other:</a:t>
            </a:r>
          </a:p>
          <a:p>
            <a:pPr lvl="2"/>
            <a:r>
              <a:rPr lang="en-US" dirty="0"/>
              <a:t>Damaged light pole replaced</a:t>
            </a:r>
          </a:p>
          <a:p>
            <a:pPr lvl="2"/>
            <a:r>
              <a:rPr lang="en-US" dirty="0"/>
              <a:t>Parking lot extension is being kept mowed.</a:t>
            </a:r>
          </a:p>
          <a:p>
            <a:pPr lvl="2"/>
            <a:r>
              <a:rPr lang="en-US" dirty="0"/>
              <a:t>Coffee Farm lease entered into with Gregorio Meneses.</a:t>
            </a:r>
          </a:p>
          <a:p>
            <a:pPr lvl="2"/>
            <a:r>
              <a:rPr lang="en-US" dirty="0"/>
              <a:t>Car purchased from departing parishioner for use by visiting clergy and parishioners as needed on a short-term basis.</a:t>
            </a:r>
          </a:p>
          <a:p>
            <a:pPr lvl="1"/>
            <a:r>
              <a:rPr lang="en-US" dirty="0"/>
              <a:t>Projects for 2025:</a:t>
            </a:r>
          </a:p>
          <a:p>
            <a:pPr lvl="2"/>
            <a:r>
              <a:rPr lang="en-US" dirty="0"/>
              <a:t>Assessment and recommendations for painting behind altar.</a:t>
            </a:r>
          </a:p>
          <a:p>
            <a:pPr lvl="2"/>
            <a:r>
              <a:rPr lang="en-US" dirty="0"/>
              <a:t>Railing repair/refinishing</a:t>
            </a:r>
          </a:p>
          <a:p>
            <a:pPr lvl="2"/>
            <a:r>
              <a:rPr lang="en-US" dirty="0"/>
              <a:t>Installation of new zoom camera; cable covers for speakers and camera.</a:t>
            </a:r>
          </a:p>
          <a:p>
            <a:pPr lvl="2"/>
            <a:r>
              <a:rPr lang="en-US" dirty="0"/>
              <a:t>Window and windowsill repair.</a:t>
            </a:r>
          </a:p>
          <a:p>
            <a:pPr lvl="2"/>
            <a:r>
              <a:rPr lang="en-US" dirty="0"/>
              <a:t>Bathroom renovation at Wallace Hall.</a:t>
            </a:r>
          </a:p>
          <a:p>
            <a:endParaRPr lang="en-US" dirty="0"/>
          </a:p>
        </p:txBody>
      </p:sp>
    </p:spTree>
    <p:extLst>
      <p:ext uri="{BB962C8B-B14F-4D97-AF65-F5344CB8AC3E}">
        <p14:creationId xmlns:p14="http://schemas.microsoft.com/office/powerpoint/2010/main" val="12502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0063-3B02-95E0-105F-E1ADA46B21F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p.5</a:t>
            </a:r>
            <a:endParaRPr lang="en-US" sz="3600" dirty="0"/>
          </a:p>
        </p:txBody>
      </p:sp>
      <p:sp>
        <p:nvSpPr>
          <p:cNvPr id="4" name="Slide Number Placeholder 3">
            <a:extLst>
              <a:ext uri="{FF2B5EF4-FFF2-40B4-BE49-F238E27FC236}">
                <a16:creationId xmlns:a16="http://schemas.microsoft.com/office/drawing/2014/main" id="{BE6519A6-9D81-F8C5-4CDC-EC48A25667DF}"/>
              </a:ext>
            </a:extLst>
          </p:cNvPr>
          <p:cNvSpPr>
            <a:spLocks noGrp="1"/>
          </p:cNvSpPr>
          <p:nvPr>
            <p:ph type="sldNum" sz="quarter" idx="12"/>
          </p:nvPr>
        </p:nvSpPr>
        <p:spPr/>
        <p:txBody>
          <a:bodyPr/>
          <a:lstStyle/>
          <a:p>
            <a:fld id="{152F3016-AA69-416D-BDB0-983B3F31D3A9}" type="slidenum">
              <a:rPr lang="en-US" smtClean="0"/>
              <a:t>11</a:t>
            </a:fld>
            <a:endParaRPr lang="en-US" dirty="0"/>
          </a:p>
        </p:txBody>
      </p:sp>
      <p:sp>
        <p:nvSpPr>
          <p:cNvPr id="6" name="Content Placeholder 5">
            <a:extLst>
              <a:ext uri="{FF2B5EF4-FFF2-40B4-BE49-F238E27FC236}">
                <a16:creationId xmlns:a16="http://schemas.microsoft.com/office/drawing/2014/main" id="{8565832F-2A4A-89FE-AEA9-938E0FF0D0CD}"/>
              </a:ext>
            </a:extLst>
          </p:cNvPr>
          <p:cNvSpPr>
            <a:spLocks noGrp="1"/>
          </p:cNvSpPr>
          <p:nvPr>
            <p:ph idx="1"/>
          </p:nvPr>
        </p:nvSpPr>
        <p:spPr>
          <a:xfrm>
            <a:off x="838200" y="1371600"/>
            <a:ext cx="10515600" cy="4805363"/>
          </a:xfrm>
        </p:spPr>
        <p:txBody>
          <a:bodyPr>
            <a:normAutofit fontScale="70000" lnSpcReduction="20000"/>
          </a:bodyPr>
          <a:lstStyle/>
          <a:p>
            <a:pPr lvl="0"/>
            <a:endParaRPr lang="en-US" sz="1800" dirty="0">
              <a:latin typeface="Arial" panose="020B0604020202020204" pitchFamily="34" charset="0"/>
              <a:cs typeface="Arial" panose="020B0604020202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Green Team to explore a solar panel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COMMITTEE REPORTS: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Altar Guild: Chairs Janet Britt and Meg Greenwell: see attached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Members: Meg Greenwell, Janet and Tim Britt, Linda Sears, and Jen Valdez.</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Our committee is diligent in setting up both services each week, as well as preparing the church for special services, including weddings, funerals, concerts, and Baptisms.  We also prepare the church and the altar for the various celebrations in the church calendar – Christmas, Palm Sunday, and Easter.  We also clean all the brass vases, crosses, candelabra, etc. so all is shiny for special days.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Altar Guild was ecstatic when it was decided NOT to hold services in the QECC.  Moving all the items we need for communion was difficult.  Thank you, Bishop’s Committee!!!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is one other important need for the Altar Guild and that is for people to sign up for flowers.  There is a sign-up sheet in QECC.  If you bring flowers to Janet on Friday, she will put them out.  MAHALO!!!</a:t>
            </a:r>
          </a:p>
          <a:p>
            <a:pPr lvl="0"/>
            <a:r>
              <a:rPr lang="en-US" sz="1800" dirty="0">
                <a:latin typeface="Arial" panose="020B0604020202020204" pitchFamily="34" charset="0"/>
                <a:cs typeface="Arial" panose="020B0604020202020204" pitchFamily="34" charset="0"/>
              </a:rPr>
              <a:t>Cemetery: Mona Gurrobat, see written report attached.</a:t>
            </a:r>
          </a:p>
          <a:p>
            <a:pPr lvl="1"/>
            <a:r>
              <a:rPr lang="en-US" sz="1800" dirty="0">
                <a:latin typeface="Arial" panose="020B0604020202020204" pitchFamily="34" charset="0"/>
                <a:cs typeface="Arial" panose="020B0604020202020204" pitchFamily="34" charset="0"/>
              </a:rPr>
              <a:t>Thanks to the gang of volunteers who came to help with the 2024 March workday; we cleared a lot of brush and debris.  Didn’t have a big December clean up last year; will try to make better announcements of these events.  Going forward in 2025, the spring workday will be April 9 (Wednesday before Palm Sunday) and the workday to clean before Christmas will be Wednesday, Dec. 3.  I will do better at advance notice via the Nu’Oli so we can spruce up the cemetery before Easter lilies and poinsettias arrive.</a:t>
            </a:r>
          </a:p>
          <a:p>
            <a:pPr lvl="1"/>
            <a:r>
              <a:rPr lang="en-US" sz="1800" dirty="0">
                <a:latin typeface="Arial" panose="020B0604020202020204" pitchFamily="34" charset="0"/>
                <a:cs typeface="Arial" panose="020B0604020202020204" pitchFamily="34" charset="0"/>
              </a:rPr>
              <a:t>The burials we had were Charles Tyler in February, Bill and Linda Melson in June, and Mark Gamble in August.  In March, Tommy and Ben Greenwell worked hard at repairing a collapsed grave.  It took several hours to clean up, repack, and fill and re-cover – a situation that doesn’t regularly or normally occur.  And they didn’t charge the church for this service so please share our gratitude whenever you see either of them.</a:t>
            </a:r>
          </a:p>
          <a:p>
            <a:pPr lvl="1"/>
            <a:r>
              <a:rPr lang="en-US" sz="1800" dirty="0">
                <a:latin typeface="Arial" panose="020B0604020202020204" pitchFamily="34" charset="0"/>
                <a:cs typeface="Arial" panose="020B0604020202020204" pitchFamily="34" charset="0"/>
              </a:rPr>
              <a:t>Down the line…  I would like to discuss the project of digitizing the cemetery map for the church website, so those searching for family members’ graves would have a source for the actual location.</a:t>
            </a:r>
          </a:p>
          <a:p>
            <a:pPr lvl="3"/>
            <a:r>
              <a:rPr lang="en-US" dirty="0">
                <a:latin typeface="Arial" panose="020B0604020202020204" pitchFamily="34" charset="0"/>
                <a:cs typeface="Arial" panose="020B0604020202020204" pitchFamily="34" charset="0"/>
              </a:rPr>
              <a:t>Mahalo, Mona (Ewing) Gurrobat</a:t>
            </a:r>
          </a:p>
          <a:p>
            <a:endParaRPr lang="en-US" dirty="0"/>
          </a:p>
        </p:txBody>
      </p:sp>
    </p:spTree>
    <p:extLst>
      <p:ext uri="{BB962C8B-B14F-4D97-AF65-F5344CB8AC3E}">
        <p14:creationId xmlns:p14="http://schemas.microsoft.com/office/powerpoint/2010/main" val="409237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47EE-5F4D-34C0-505D-1BB06D60B24A}"/>
              </a:ext>
            </a:extLst>
          </p:cNvPr>
          <p:cNvSpPr>
            <a:spLocks noGrp="1"/>
          </p:cNvSpPr>
          <p:nvPr>
            <p:ph type="title"/>
          </p:nvPr>
        </p:nvSpPr>
        <p:spPr>
          <a:xfrm>
            <a:off x="838200" y="382378"/>
            <a:ext cx="10515600" cy="1325563"/>
          </a:xfrm>
        </p:spPr>
        <p:txBody>
          <a:bodyPr>
            <a:normAutofit/>
          </a:bodyPr>
          <a:lstStyle/>
          <a:p>
            <a:r>
              <a:rPr lang="en-US" sz="3600" b="1" dirty="0">
                <a:latin typeface="Arial" panose="020B0604020202020204" pitchFamily="34" charset="0"/>
                <a:cs typeface="Arial" panose="020B0604020202020204" pitchFamily="34" charset="0"/>
              </a:rPr>
              <a:t>MINUTES OF ANNUAL MEETING, CON’T, p.6</a:t>
            </a:r>
            <a:endParaRPr lang="en-US" sz="3600" dirty="0"/>
          </a:p>
        </p:txBody>
      </p:sp>
      <p:sp>
        <p:nvSpPr>
          <p:cNvPr id="4" name="Slide Number Placeholder 3">
            <a:extLst>
              <a:ext uri="{FF2B5EF4-FFF2-40B4-BE49-F238E27FC236}">
                <a16:creationId xmlns:a16="http://schemas.microsoft.com/office/drawing/2014/main" id="{266E94ED-27AB-9B16-F981-DA67560CABB4}"/>
              </a:ext>
            </a:extLst>
          </p:cNvPr>
          <p:cNvSpPr>
            <a:spLocks noGrp="1"/>
          </p:cNvSpPr>
          <p:nvPr>
            <p:ph type="sldNum" sz="quarter" idx="12"/>
          </p:nvPr>
        </p:nvSpPr>
        <p:spPr/>
        <p:txBody>
          <a:bodyPr/>
          <a:lstStyle/>
          <a:p>
            <a:fld id="{152F3016-AA69-416D-BDB0-983B3F31D3A9}" type="slidenum">
              <a:rPr lang="en-US" smtClean="0"/>
              <a:t>12</a:t>
            </a:fld>
            <a:endParaRPr lang="en-US" dirty="0"/>
          </a:p>
        </p:txBody>
      </p:sp>
      <p:sp>
        <p:nvSpPr>
          <p:cNvPr id="6" name="Content Placeholder 5">
            <a:extLst>
              <a:ext uri="{FF2B5EF4-FFF2-40B4-BE49-F238E27FC236}">
                <a16:creationId xmlns:a16="http://schemas.microsoft.com/office/drawing/2014/main" id="{55647160-7AD1-DC55-9F4F-2CC9637A82B5}"/>
              </a:ext>
            </a:extLst>
          </p:cNvPr>
          <p:cNvSpPr>
            <a:spLocks noGrp="1"/>
          </p:cNvSpPr>
          <p:nvPr>
            <p:ph idx="1"/>
          </p:nvPr>
        </p:nvSpPr>
        <p:spPr/>
        <p:txBody>
          <a:bodyPr>
            <a:normAutofit lnSpcReduction="10000"/>
          </a:bodyPr>
          <a:lstStyle/>
          <a:p>
            <a:pPr lvl="0"/>
            <a:r>
              <a:rPr lang="en-US" sz="1600" dirty="0">
                <a:latin typeface="Arial" panose="020B0604020202020204" pitchFamily="34" charset="0"/>
                <a:cs typeface="Arial" panose="020B0604020202020204" pitchFamily="34" charset="0"/>
              </a:rPr>
              <a:t>Christian Education:  Vance and Bethyl Joy Shepperson</a:t>
            </a:r>
          </a:p>
          <a:p>
            <a:pPr lvl="1"/>
            <a:r>
              <a:rPr lang="en-US" sz="1600" dirty="0">
                <a:latin typeface="Arial" panose="020B0604020202020204" pitchFamily="34" charset="0"/>
                <a:cs typeface="Arial" panose="020B0604020202020204" pitchFamily="34" charset="0"/>
              </a:rPr>
              <a:t>Christ Church Home Groups-2024 &amp; 2025</a:t>
            </a:r>
          </a:p>
          <a:p>
            <a:pPr lvl="1"/>
            <a:r>
              <a:rPr lang="en-US" sz="1600" dirty="0">
                <a:latin typeface="Arial" panose="020B0604020202020204" pitchFamily="34" charset="0"/>
                <a:cs typeface="Arial" panose="020B0604020202020204" pitchFamily="34" charset="0"/>
              </a:rPr>
              <a:t>Home Group #1 (April-June, every other Monday)</a:t>
            </a:r>
          </a:p>
          <a:p>
            <a:pPr lvl="2"/>
            <a:r>
              <a:rPr lang="en-US" sz="1600" dirty="0">
                <a:latin typeface="Arial" panose="020B0604020202020204" pitchFamily="34" charset="0"/>
                <a:cs typeface="Arial" panose="020B0604020202020204" pitchFamily="34" charset="0"/>
              </a:rPr>
              <a:t>The First Christ Church Home group commenced in April 2024.  We read and discussed:  </a:t>
            </a:r>
            <a:r>
              <a:rPr lang="en-US" sz="1600" u="sng" dirty="0">
                <a:latin typeface="Arial" panose="020B0604020202020204" pitchFamily="34" charset="0"/>
                <a:cs typeface="Arial" panose="020B0604020202020204" pitchFamily="34" charset="0"/>
              </a:rPr>
              <a:t>Imagine the God of Heaven: Near-Death Experiences, God’s Revelation, and the Love You’ve Always Wanted.</a:t>
            </a:r>
            <a:r>
              <a:rPr lang="en-US" sz="1600" dirty="0">
                <a:latin typeface="Arial" panose="020B0604020202020204" pitchFamily="34" charset="0"/>
                <a:cs typeface="Arial" panose="020B0604020202020204" pitchFamily="34" charset="0"/>
              </a:rPr>
              <a:t>  We followed Questions from the book as a format to learn and discuss as well as to grow as a body of believers in friendship.</a:t>
            </a:r>
          </a:p>
          <a:p>
            <a:pPr lvl="2"/>
            <a:r>
              <a:rPr lang="en-US" sz="1600" dirty="0">
                <a:latin typeface="Arial" panose="020B0604020202020204" pitchFamily="34" charset="0"/>
                <a:cs typeface="Arial" panose="020B0604020202020204" pitchFamily="34" charset="0"/>
              </a:rPr>
              <a:t>We celebrated Anniversaries and birthdays of members, stayed connected during breaks with texting.</a:t>
            </a:r>
          </a:p>
          <a:p>
            <a:pPr lvl="2"/>
            <a:r>
              <a:rPr lang="en-US" sz="1600" dirty="0">
                <a:latin typeface="Arial" panose="020B0604020202020204" pitchFamily="34" charset="0"/>
                <a:cs typeface="Arial" panose="020B0604020202020204" pitchFamily="34" charset="0"/>
              </a:rPr>
              <a:t>Folks felt free to come, try the group out.  Some remained, others had other callings.  We met in several members’ homes through the months.</a:t>
            </a:r>
          </a:p>
          <a:p>
            <a:pPr lvl="1"/>
            <a:r>
              <a:rPr lang="en-US" sz="1600" dirty="0">
                <a:latin typeface="Arial" panose="020B0604020202020204" pitchFamily="34" charset="0"/>
                <a:cs typeface="Arial" panose="020B0604020202020204" pitchFamily="34" charset="0"/>
              </a:rPr>
              <a:t>Home Group #2</a:t>
            </a:r>
          </a:p>
          <a:p>
            <a:pPr lvl="2"/>
            <a:r>
              <a:rPr lang="en-US" sz="1600" dirty="0">
                <a:latin typeface="Arial" panose="020B0604020202020204" pitchFamily="34" charset="0"/>
                <a:cs typeface="Arial" panose="020B0604020202020204" pitchFamily="34" charset="0"/>
              </a:rPr>
              <a:t>We changed the format to every Monday, for 6 weeks.</a:t>
            </a:r>
          </a:p>
          <a:p>
            <a:pPr lvl="2"/>
            <a:r>
              <a:rPr lang="en-US" sz="1600" dirty="0">
                <a:latin typeface="Arial" panose="020B0604020202020204" pitchFamily="34" charset="0"/>
                <a:cs typeface="Arial" panose="020B0604020202020204" pitchFamily="34" charset="0"/>
              </a:rPr>
              <a:t>The topic was: “How to Pray: A Simple Guide for Normal People” by Pete Greig.  The video and discussion questions became a good way to learn, share, and connect.  </a:t>
            </a:r>
          </a:p>
          <a:p>
            <a:pPr lvl="1"/>
            <a:r>
              <a:rPr lang="en-US" sz="1600" dirty="0">
                <a:latin typeface="Arial" panose="020B0604020202020204" pitchFamily="34" charset="0"/>
                <a:cs typeface="Arial" panose="020B0604020202020204" pitchFamily="34" charset="0"/>
              </a:rPr>
              <a:t>Home Group #3</a:t>
            </a:r>
          </a:p>
          <a:p>
            <a:pPr lvl="2"/>
            <a:r>
              <a:rPr lang="en-US" sz="1600" dirty="0">
                <a:latin typeface="Arial" panose="020B0604020202020204" pitchFamily="34" charset="0"/>
                <a:cs typeface="Arial" panose="020B0604020202020204" pitchFamily="34" charset="0"/>
              </a:rPr>
              <a:t>Continues now, Feb.3-March 3, 2025, 5 weeks.  </a:t>
            </a:r>
          </a:p>
          <a:p>
            <a:pPr lvl="2"/>
            <a:r>
              <a:rPr lang="en-US" sz="1600" dirty="0">
                <a:latin typeface="Arial" panose="020B0604020202020204" pitchFamily="34" charset="0"/>
                <a:cs typeface="Arial" panose="020B0604020202020204" pitchFamily="34" charset="0"/>
              </a:rPr>
              <a:t>Video and Discussion of Pete Greig’s “Unanswered Prayer” series.</a:t>
            </a:r>
          </a:p>
          <a:p>
            <a:endParaRPr lang="en-US" dirty="0"/>
          </a:p>
        </p:txBody>
      </p:sp>
    </p:spTree>
    <p:extLst>
      <p:ext uri="{BB962C8B-B14F-4D97-AF65-F5344CB8AC3E}">
        <p14:creationId xmlns:p14="http://schemas.microsoft.com/office/powerpoint/2010/main" val="201653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30A1-549C-A2E0-0636-AFE984B3B6D6}"/>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p.7</a:t>
            </a:r>
            <a:endParaRPr lang="en-US" sz="3600" dirty="0"/>
          </a:p>
        </p:txBody>
      </p:sp>
      <p:sp>
        <p:nvSpPr>
          <p:cNvPr id="4" name="Slide Number Placeholder 3">
            <a:extLst>
              <a:ext uri="{FF2B5EF4-FFF2-40B4-BE49-F238E27FC236}">
                <a16:creationId xmlns:a16="http://schemas.microsoft.com/office/drawing/2014/main" id="{BA825A8D-DE0A-E639-5F65-1E369A37CCD1}"/>
              </a:ext>
            </a:extLst>
          </p:cNvPr>
          <p:cNvSpPr>
            <a:spLocks noGrp="1"/>
          </p:cNvSpPr>
          <p:nvPr>
            <p:ph type="sldNum" sz="quarter" idx="12"/>
          </p:nvPr>
        </p:nvSpPr>
        <p:spPr/>
        <p:txBody>
          <a:bodyPr/>
          <a:lstStyle/>
          <a:p>
            <a:fld id="{152F3016-AA69-416D-BDB0-983B3F31D3A9}" type="slidenum">
              <a:rPr lang="en-US" smtClean="0"/>
              <a:t>13</a:t>
            </a:fld>
            <a:endParaRPr lang="en-US" dirty="0"/>
          </a:p>
        </p:txBody>
      </p:sp>
      <p:sp>
        <p:nvSpPr>
          <p:cNvPr id="6" name="Content Placeholder 5">
            <a:extLst>
              <a:ext uri="{FF2B5EF4-FFF2-40B4-BE49-F238E27FC236}">
                <a16:creationId xmlns:a16="http://schemas.microsoft.com/office/drawing/2014/main" id="{7DDB93D9-7E7C-90D7-FAD0-F6028E82BD3B}"/>
              </a:ext>
            </a:extLst>
          </p:cNvPr>
          <p:cNvSpPr>
            <a:spLocks noGrp="1"/>
          </p:cNvSpPr>
          <p:nvPr>
            <p:ph idx="1"/>
          </p:nvPr>
        </p:nvSpPr>
        <p:spPr>
          <a:xfrm>
            <a:off x="838200" y="1431985"/>
            <a:ext cx="10515600" cy="4727725"/>
          </a:xfrm>
        </p:spPr>
        <p:txBody>
          <a:bodyPr>
            <a:normAutofit fontScale="92500" lnSpcReduction="10000"/>
          </a:bodyPr>
          <a:lstStyle/>
          <a:p>
            <a:pPr lvl="0"/>
            <a:r>
              <a:rPr lang="en-US" sz="1800" dirty="0">
                <a:latin typeface="Arial" panose="020B0604020202020204" pitchFamily="34" charset="0"/>
                <a:cs typeface="Arial" panose="020B0604020202020204" pitchFamily="34" charset="0"/>
              </a:rPr>
              <a:t>Communications Committee: Kate Winter:</a:t>
            </a:r>
          </a:p>
          <a:p>
            <a:pPr lvl="1"/>
            <a:r>
              <a:rPr lang="en-US" sz="1800" dirty="0">
                <a:latin typeface="Arial" panose="020B0604020202020204" pitchFamily="34" charset="0"/>
                <a:cs typeface="Arial" panose="020B0604020202020204" pitchFamily="34" charset="0"/>
              </a:rPr>
              <a:t>The committee members have been generous in time and talents for the website, fund-raising and Nu ‘Oli by generously using the various skills of the members – Janet Britt, Chris Fraley, Jeanne West.</a:t>
            </a:r>
          </a:p>
          <a:p>
            <a:pPr lvl="1"/>
            <a:r>
              <a:rPr lang="en-US" sz="1800" dirty="0">
                <a:latin typeface="Arial" panose="020B0604020202020204" pitchFamily="34" charset="0"/>
                <a:cs typeface="Arial" panose="020B0604020202020204" pitchFamily="34" charset="0"/>
              </a:rPr>
              <a:t>Janet is faithfully producing the Nu ‘Oli weekly.  The parish birthday list continues to be updated and is included in the weekly Nu ‘Oli.  Birthday cards are sent to all on the list.  Please let Janet know if you would like to add your special day to the list, office@</a:t>
            </a:r>
            <a:r>
              <a:rPr lang="en-US" sz="1800" u="sng" dirty="0">
                <a:latin typeface="Arial" panose="020B0604020202020204" pitchFamily="34" charset="0"/>
                <a:cs typeface="Arial" panose="020B0604020202020204" pitchFamily="34" charset="0"/>
                <a:hlinkClick r:id="rId2"/>
              </a:rPr>
              <a:t>christchurchkona.org</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Mahalo to Chris for also providing Zoom access to our worship services in the historic church as well as the Queen Emma Center.</a:t>
            </a:r>
          </a:p>
          <a:p>
            <a:pPr lvl="1"/>
            <a:r>
              <a:rPr lang="en-US" sz="1800" dirty="0">
                <a:latin typeface="Arial" panose="020B0604020202020204" pitchFamily="34" charset="0"/>
                <a:cs typeface="Arial" panose="020B0604020202020204" pitchFamily="34" charset="0"/>
              </a:rPr>
              <a:t>Jeanne took on the pledge drive with writing and editing as well as the stewardship mailing.  Having Jeanne as People’s Warden and Communication Committee member is a double blessing.  She has taken on many of our tech challenges, gathering information and communicating it to those of us who try to keep up.</a:t>
            </a:r>
          </a:p>
          <a:p>
            <a:pPr lvl="1"/>
            <a:r>
              <a:rPr lang="en-US" sz="1800" dirty="0">
                <a:latin typeface="Arial" panose="020B0604020202020204" pitchFamily="34" charset="0"/>
                <a:cs typeface="Arial" panose="020B0604020202020204" pitchFamily="34" charset="0"/>
              </a:rPr>
              <a:t>We have created new signage that is welcoming and informative to increase security and parking compliance around the campus including the fences below the graveyard.</a:t>
            </a:r>
          </a:p>
          <a:p>
            <a:pPr lvl="1"/>
            <a:r>
              <a:rPr lang="en-US" sz="1800" dirty="0">
                <a:latin typeface="Arial" panose="020B0604020202020204" pitchFamily="34" charset="0"/>
                <a:cs typeface="Arial" panose="020B0604020202020204" pitchFamily="34" charset="0"/>
              </a:rPr>
              <a:t>We are happy to have people join us.  Anyone who wants to share the varied communication tasks for the parish is welcome.</a:t>
            </a:r>
          </a:p>
          <a:p>
            <a:pPr lvl="3"/>
            <a:r>
              <a:rPr lang="en-US" dirty="0"/>
              <a:t>Respectfully submitted, Kate Winter</a:t>
            </a:r>
          </a:p>
          <a:p>
            <a:endParaRPr lang="en-US" dirty="0"/>
          </a:p>
        </p:txBody>
      </p:sp>
    </p:spTree>
    <p:extLst>
      <p:ext uri="{BB962C8B-B14F-4D97-AF65-F5344CB8AC3E}">
        <p14:creationId xmlns:p14="http://schemas.microsoft.com/office/powerpoint/2010/main" val="389419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265-F953-E485-B1D4-E0463FA20C81}"/>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MINUTES OF ANNUAL MEETING, CON’T, p.8</a:t>
            </a:r>
            <a:endParaRPr lang="en-US" sz="3200" dirty="0"/>
          </a:p>
        </p:txBody>
      </p:sp>
      <p:sp>
        <p:nvSpPr>
          <p:cNvPr id="4" name="Slide Number Placeholder 3">
            <a:extLst>
              <a:ext uri="{FF2B5EF4-FFF2-40B4-BE49-F238E27FC236}">
                <a16:creationId xmlns:a16="http://schemas.microsoft.com/office/drawing/2014/main" id="{4496C44A-B78F-A43D-BD1F-64613F5C5BD4}"/>
              </a:ext>
            </a:extLst>
          </p:cNvPr>
          <p:cNvSpPr>
            <a:spLocks noGrp="1"/>
          </p:cNvSpPr>
          <p:nvPr>
            <p:ph type="sldNum" sz="quarter" idx="12"/>
          </p:nvPr>
        </p:nvSpPr>
        <p:spPr/>
        <p:txBody>
          <a:bodyPr/>
          <a:lstStyle/>
          <a:p>
            <a:fld id="{152F3016-AA69-416D-BDB0-983B3F31D3A9}" type="slidenum">
              <a:rPr lang="en-US" smtClean="0"/>
              <a:t>14</a:t>
            </a:fld>
            <a:endParaRPr lang="en-US" dirty="0"/>
          </a:p>
        </p:txBody>
      </p:sp>
      <p:sp>
        <p:nvSpPr>
          <p:cNvPr id="6" name="Content Placeholder 5">
            <a:extLst>
              <a:ext uri="{FF2B5EF4-FFF2-40B4-BE49-F238E27FC236}">
                <a16:creationId xmlns:a16="http://schemas.microsoft.com/office/drawing/2014/main" id="{BF7ED806-D3C3-A767-CC02-5E2B9552BF86}"/>
              </a:ext>
            </a:extLst>
          </p:cNvPr>
          <p:cNvSpPr>
            <a:spLocks noGrp="1"/>
          </p:cNvSpPr>
          <p:nvPr>
            <p:ph idx="1"/>
          </p:nvPr>
        </p:nvSpPr>
        <p:spPr>
          <a:xfrm>
            <a:off x="838200" y="1397479"/>
            <a:ext cx="10515600" cy="4779484"/>
          </a:xfrm>
        </p:spPr>
        <p:txBody>
          <a:bodyPr>
            <a:normAutofit/>
          </a:bodyPr>
          <a:lstStyle/>
          <a:p>
            <a:pPr lvl="0"/>
            <a:r>
              <a:rPr lang="en-US" sz="1500" dirty="0">
                <a:latin typeface="Arial" panose="020B0604020202020204" pitchFamily="34" charset="0"/>
                <a:cs typeface="Arial" panose="020B0604020202020204" pitchFamily="34" charset="0"/>
              </a:rPr>
              <a:t>Hospitality:   see attached.</a:t>
            </a:r>
          </a:p>
          <a:p>
            <a:pPr lvl="1"/>
            <a:r>
              <a:rPr lang="en-US" sz="1500" dirty="0">
                <a:latin typeface="Arial" panose="020B0604020202020204" pitchFamily="34" charset="0"/>
                <a:cs typeface="Arial" panose="020B0604020202020204" pitchFamily="34" charset="0"/>
              </a:rPr>
              <a:t>Malihini Aloha</a:t>
            </a:r>
          </a:p>
          <a:p>
            <a:pPr lvl="2"/>
            <a:r>
              <a:rPr lang="en-US" sz="1500" dirty="0">
                <a:latin typeface="Arial" panose="020B0604020202020204" pitchFamily="34" charset="0"/>
                <a:cs typeface="Arial" panose="020B0604020202020204" pitchFamily="34" charset="0"/>
              </a:rPr>
              <a:t>This social event takes place on the third Wednesday of (almost) each month and begins at 5:30pm.  The host is responsible for supplying the space and tableware, and perhaps some ice and a pitcher of water – it’s the easiest party you will ever host!</a:t>
            </a:r>
          </a:p>
          <a:p>
            <a:pPr lvl="2"/>
            <a:r>
              <a:rPr lang="en-US" sz="1500" dirty="0">
                <a:latin typeface="Arial" panose="020B0604020202020204" pitchFamily="34" charset="0"/>
                <a:cs typeface="Arial" panose="020B0604020202020204" pitchFamily="34" charset="0"/>
              </a:rPr>
              <a:t>Malihini aloha has morphed a bit from a pupu party to more of a potluck dinner.  Gatherings in 2024 were generally well-attended and enjoyed by all.</a:t>
            </a:r>
          </a:p>
          <a:p>
            <a:pPr lvl="2"/>
            <a:r>
              <a:rPr lang="en-US" sz="1500" dirty="0">
                <a:latin typeface="Arial" panose="020B0604020202020204" pitchFamily="34" charset="0"/>
                <a:cs typeface="Arial" panose="020B0604020202020204" pitchFamily="34" charset="0"/>
              </a:rPr>
              <a:t>Barb Fraley oversees recruiting hosts and scheduling.  Hosts are still needed for several months later in 2025.</a:t>
            </a:r>
          </a:p>
          <a:p>
            <a:pPr lvl="0"/>
            <a:r>
              <a:rPr lang="en-US" sz="1500" dirty="0">
                <a:latin typeface="Arial" panose="020B0604020202020204" pitchFamily="34" charset="0"/>
                <a:cs typeface="Arial" panose="020B0604020202020204" pitchFamily="34" charset="0"/>
              </a:rPr>
              <a:t>Pastoral Care:</a:t>
            </a:r>
          </a:p>
          <a:p>
            <a:pPr lvl="1"/>
            <a:r>
              <a:rPr lang="en-US" sz="1500" dirty="0">
                <a:latin typeface="Arial" panose="020B0604020202020204" pitchFamily="34" charset="0"/>
                <a:cs typeface="Arial" panose="020B0604020202020204" pitchFamily="34" charset="0"/>
              </a:rPr>
              <a:t>Pastoral Care consists largely of visits, particularly to those in the hospital, care facilities, or who are housebound.  These visits include prayer, counsel, and often Holy Communion.</a:t>
            </a:r>
          </a:p>
          <a:p>
            <a:pPr lvl="1"/>
            <a:r>
              <a:rPr lang="en-US" sz="1500" dirty="0">
                <a:latin typeface="Arial" panose="020B0604020202020204" pitchFamily="34" charset="0"/>
                <a:cs typeface="Arial" panose="020B0604020202020204" pitchFamily="34" charset="0"/>
              </a:rPr>
              <a:t>Pastoral care also included conversations with those in need, financial aid through the Benevolence Fund, counselling, and service: Baptisms, Funerals, Weddings, etc.</a:t>
            </a:r>
          </a:p>
          <a:p>
            <a:pPr lvl="1"/>
            <a:r>
              <a:rPr lang="en-US" sz="1500" dirty="0">
                <a:latin typeface="Arial" panose="020B0604020202020204" pitchFamily="34" charset="0"/>
                <a:cs typeface="Arial" panose="020B0604020202020204" pitchFamily="34" charset="0"/>
              </a:rPr>
              <a:t>This is generally provided by the Vicar, or supply clergy in the Vicar’s absence.  We also are serviced by Dennis Costa who offers much moral support and counsel; also, by LEMs who are trained to make home visits and deliver Holy Communion.  We are also blessed to have a retired Priest, The Rev. Brian McGurk in the congregation and willing to assist with pastoral care.</a:t>
            </a:r>
          </a:p>
          <a:p>
            <a:endParaRPr lang="en-US" dirty="0"/>
          </a:p>
        </p:txBody>
      </p:sp>
    </p:spTree>
    <p:extLst>
      <p:ext uri="{BB962C8B-B14F-4D97-AF65-F5344CB8AC3E}">
        <p14:creationId xmlns:p14="http://schemas.microsoft.com/office/powerpoint/2010/main" val="43156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AA31-4EA8-08D2-C48E-586BCA6FC7C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p.9</a:t>
            </a:r>
            <a:endParaRPr lang="en-US" sz="3600" dirty="0"/>
          </a:p>
        </p:txBody>
      </p:sp>
      <p:sp>
        <p:nvSpPr>
          <p:cNvPr id="4" name="Slide Number Placeholder 3">
            <a:extLst>
              <a:ext uri="{FF2B5EF4-FFF2-40B4-BE49-F238E27FC236}">
                <a16:creationId xmlns:a16="http://schemas.microsoft.com/office/drawing/2014/main" id="{2D25B0A6-C58F-E86C-62C0-6DE5FF1575A6}"/>
              </a:ext>
            </a:extLst>
          </p:cNvPr>
          <p:cNvSpPr>
            <a:spLocks noGrp="1"/>
          </p:cNvSpPr>
          <p:nvPr>
            <p:ph type="sldNum" sz="quarter" idx="12"/>
          </p:nvPr>
        </p:nvSpPr>
        <p:spPr/>
        <p:txBody>
          <a:bodyPr/>
          <a:lstStyle/>
          <a:p>
            <a:fld id="{152F3016-AA69-416D-BDB0-983B3F31D3A9}" type="slidenum">
              <a:rPr lang="en-US" smtClean="0"/>
              <a:t>15</a:t>
            </a:fld>
            <a:endParaRPr lang="en-US" dirty="0"/>
          </a:p>
        </p:txBody>
      </p:sp>
      <p:sp>
        <p:nvSpPr>
          <p:cNvPr id="6" name="Content Placeholder 5">
            <a:extLst>
              <a:ext uri="{FF2B5EF4-FFF2-40B4-BE49-F238E27FC236}">
                <a16:creationId xmlns:a16="http://schemas.microsoft.com/office/drawing/2014/main" id="{C3A60408-18F1-EBBF-9671-FC7718711F06}"/>
              </a:ext>
            </a:extLst>
          </p:cNvPr>
          <p:cNvSpPr>
            <a:spLocks noGrp="1"/>
          </p:cNvSpPr>
          <p:nvPr>
            <p:ph idx="1"/>
          </p:nvPr>
        </p:nvSpPr>
        <p:spPr>
          <a:xfrm>
            <a:off x="838200" y="1388853"/>
            <a:ext cx="10515600" cy="4770857"/>
          </a:xfrm>
        </p:spPr>
        <p:txBody>
          <a:bodyPr>
            <a:normAutofit/>
          </a:bodyPr>
          <a:lstStyle/>
          <a:p>
            <a:pPr lvl="0"/>
            <a:r>
              <a:rPr lang="en-US" sz="1500" dirty="0">
                <a:latin typeface="Arial" panose="020B0604020202020204" pitchFamily="34" charset="0"/>
                <a:cs typeface="Arial" panose="020B0604020202020204" pitchFamily="34" charset="0"/>
              </a:rPr>
              <a:t>Worship Committee:</a:t>
            </a:r>
          </a:p>
          <a:p>
            <a:pPr lvl="1"/>
            <a:r>
              <a:rPr lang="en-US" sz="1500" dirty="0">
                <a:latin typeface="Arial" panose="020B0604020202020204" pitchFamily="34" charset="0"/>
                <a:cs typeface="Arial" panose="020B0604020202020204" pitchFamily="34" charset="0"/>
              </a:rPr>
              <a:t>The Worship Committee meets as needed, to plan services and events, particularly around major feasts and fasts in the church year.  Active are The Vicar, Dennis Costa, Jeanne West, Janet Britt, Kathy Ogata and Martha Morrissey.</a:t>
            </a:r>
          </a:p>
          <a:p>
            <a:pPr lvl="1"/>
            <a:r>
              <a:rPr lang="en-US" sz="1500" dirty="0">
                <a:latin typeface="Arial" panose="020B0604020202020204" pitchFamily="34" charset="0"/>
                <a:cs typeface="Arial" panose="020B0604020202020204" pitchFamily="34" charset="0"/>
              </a:rPr>
              <a:t>This committee was helpful in planning Holy Week and Easter, to include a Seder and Foot Washing on Maundy Thursday, Stations of the Cross on Good Friday, and an Easter Vigil, Saturday evening at 5:00pm as well as on Easter Sunday.  It also made decisions regarding the Christmas schedule and service.</a:t>
            </a:r>
          </a:p>
          <a:p>
            <a:pPr lvl="1"/>
            <a:r>
              <a:rPr lang="en-US" sz="1500" dirty="0">
                <a:latin typeface="Arial" panose="020B0604020202020204" pitchFamily="34" charset="0"/>
                <a:cs typeface="Arial" panose="020B0604020202020204" pitchFamily="34" charset="0"/>
              </a:rPr>
              <a:t>The meetings included discussion of the use of the Historic Church and the QECC for Worship.  The Committee felt that it was important to use both buildings and to work out a monthly schedule to that effect.  The Historic Church offers an atmosphere of Holiness and Tradition; the QECC offers more light, space and an atmosphere for a more creative service.  The Bishop’s Committee opted for the consistent use of the Historic Church; this was in order to use and enjoy the new organ and also because of the added work involved in setting up the QECC as a worship space.</a:t>
            </a:r>
          </a:p>
          <a:p>
            <a:endParaRPr lang="en-US" dirty="0"/>
          </a:p>
        </p:txBody>
      </p:sp>
    </p:spTree>
    <p:extLst>
      <p:ext uri="{BB962C8B-B14F-4D97-AF65-F5344CB8AC3E}">
        <p14:creationId xmlns:p14="http://schemas.microsoft.com/office/powerpoint/2010/main" val="270860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52B7-58B0-C918-D4A2-76E984F84B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p.10</a:t>
            </a:r>
            <a:endParaRPr lang="en-US" sz="3600" dirty="0"/>
          </a:p>
        </p:txBody>
      </p:sp>
      <p:sp>
        <p:nvSpPr>
          <p:cNvPr id="4" name="Slide Number Placeholder 3">
            <a:extLst>
              <a:ext uri="{FF2B5EF4-FFF2-40B4-BE49-F238E27FC236}">
                <a16:creationId xmlns:a16="http://schemas.microsoft.com/office/drawing/2014/main" id="{137202D4-9212-C09D-BCC5-F6704077FC12}"/>
              </a:ext>
            </a:extLst>
          </p:cNvPr>
          <p:cNvSpPr>
            <a:spLocks noGrp="1"/>
          </p:cNvSpPr>
          <p:nvPr>
            <p:ph type="sldNum" sz="quarter" idx="12"/>
          </p:nvPr>
        </p:nvSpPr>
        <p:spPr/>
        <p:txBody>
          <a:bodyPr/>
          <a:lstStyle/>
          <a:p>
            <a:fld id="{152F3016-AA69-416D-BDB0-983B3F31D3A9}" type="slidenum">
              <a:rPr lang="en-US" smtClean="0"/>
              <a:t>16</a:t>
            </a:fld>
            <a:endParaRPr lang="en-US" dirty="0"/>
          </a:p>
        </p:txBody>
      </p:sp>
      <p:sp>
        <p:nvSpPr>
          <p:cNvPr id="6" name="Content Placeholder 5">
            <a:extLst>
              <a:ext uri="{FF2B5EF4-FFF2-40B4-BE49-F238E27FC236}">
                <a16:creationId xmlns:a16="http://schemas.microsoft.com/office/drawing/2014/main" id="{B0209718-71A6-427F-2D6E-BB69A862DC1F}"/>
              </a:ext>
            </a:extLst>
          </p:cNvPr>
          <p:cNvSpPr>
            <a:spLocks noGrp="1"/>
          </p:cNvSpPr>
          <p:nvPr>
            <p:ph idx="1"/>
          </p:nvPr>
        </p:nvSpPr>
        <p:spPr>
          <a:xfrm>
            <a:off x="838200" y="1457864"/>
            <a:ext cx="10515600" cy="4719099"/>
          </a:xfrm>
        </p:spPr>
        <p:txBody>
          <a:bodyPr>
            <a:normAutofit/>
          </a:bodyPr>
          <a:lstStyle/>
          <a:p>
            <a:pPr lvl="0"/>
            <a:r>
              <a:rPr lang="en-US" sz="1500" dirty="0">
                <a:latin typeface="Arial" panose="020B0604020202020204" pitchFamily="34" charset="0"/>
                <a:cs typeface="Arial" panose="020B0604020202020204" pitchFamily="34" charset="0"/>
              </a:rPr>
              <a:t>Nominating Report: Karl Sears; members Dennis Costa and Jeanne West</a:t>
            </a:r>
          </a:p>
          <a:p>
            <a:pPr lvl="1"/>
            <a:r>
              <a:rPr lang="en-US" sz="1500" dirty="0">
                <a:latin typeface="Arial" panose="020B0604020202020204" pitchFamily="34" charset="0"/>
                <a:cs typeface="Arial" panose="020B0604020202020204" pitchFamily="34" charset="0"/>
              </a:rPr>
              <a:t>Current Bishop Committee (BC) Members (2024)</a:t>
            </a:r>
          </a:p>
          <a:p>
            <a:pPr lvl="2"/>
            <a:r>
              <a:rPr lang="en-US" sz="1500" dirty="0">
                <a:latin typeface="Arial" panose="020B0604020202020204" pitchFamily="34" charset="0"/>
                <a:cs typeface="Arial" panose="020B0604020202020204" pitchFamily="34" charset="0"/>
              </a:rPr>
              <a:t>Bishop: Robert Fitzpatrick</a:t>
            </a:r>
          </a:p>
          <a:p>
            <a:pPr lvl="2"/>
            <a:r>
              <a:rPr lang="en-US" sz="1500" dirty="0">
                <a:latin typeface="Arial" panose="020B0604020202020204" pitchFamily="34" charset="0"/>
                <a:cs typeface="Arial" panose="020B0604020202020204" pitchFamily="34" charset="0"/>
              </a:rPr>
              <a:t>Vicar: Dwight Brown</a:t>
            </a:r>
          </a:p>
          <a:p>
            <a:pPr lvl="2"/>
            <a:r>
              <a:rPr lang="en-US" sz="1500" dirty="0">
                <a:latin typeface="Arial" panose="020B0604020202020204" pitchFamily="34" charset="0"/>
                <a:cs typeface="Arial" panose="020B0604020202020204" pitchFamily="34" charset="0"/>
              </a:rPr>
              <a:t>Bishop’s Warden: Dennis Costa (2023-2024)*</a:t>
            </a:r>
          </a:p>
          <a:p>
            <a:pPr lvl="2"/>
            <a:r>
              <a:rPr lang="en-US" sz="1500" dirty="0">
                <a:latin typeface="Arial" panose="020B0604020202020204" pitchFamily="34" charset="0"/>
                <a:cs typeface="Arial" panose="020B0604020202020204" pitchFamily="34" charset="0"/>
              </a:rPr>
              <a:t>People’s Warden: Jeanne West (2-23-2024)*</a:t>
            </a:r>
          </a:p>
          <a:p>
            <a:pPr lvl="2"/>
            <a:r>
              <a:rPr lang="en-US" sz="1500" dirty="0">
                <a:latin typeface="Arial" panose="020B0604020202020204" pitchFamily="34" charset="0"/>
                <a:cs typeface="Arial" panose="020B0604020202020204" pitchFamily="34" charset="0"/>
              </a:rPr>
              <a:t>Clerk/Secretary: Meg Greenwell</a:t>
            </a:r>
          </a:p>
          <a:p>
            <a:r>
              <a:rPr lang="en-US" sz="1500" dirty="0">
                <a:latin typeface="Arial" panose="020B0604020202020204" pitchFamily="34" charset="0"/>
                <a:cs typeface="Arial" panose="020B0604020202020204" pitchFamily="34" charset="0"/>
              </a:rPr>
              <a:t> </a:t>
            </a:r>
          </a:p>
          <a:p>
            <a:pPr lvl="2"/>
            <a:r>
              <a:rPr lang="en-US" sz="1500" dirty="0">
                <a:latin typeface="Arial" panose="020B0604020202020204" pitchFamily="34" charset="0"/>
                <a:cs typeface="Arial" panose="020B0604020202020204" pitchFamily="34" charset="0"/>
              </a:rPr>
              <a:t>Lay Members (terms):</a:t>
            </a:r>
          </a:p>
          <a:p>
            <a:pPr lvl="3"/>
            <a:r>
              <a:rPr lang="en-US" sz="1500" dirty="0">
                <a:latin typeface="Arial" panose="020B0604020202020204" pitchFamily="34" charset="0"/>
                <a:cs typeface="Arial" panose="020B0604020202020204" pitchFamily="34" charset="0"/>
              </a:rPr>
              <a:t>Martha Morrissey (2024-2026)</a:t>
            </a:r>
          </a:p>
          <a:p>
            <a:pPr lvl="3"/>
            <a:r>
              <a:rPr lang="en-US" sz="1500" dirty="0">
                <a:latin typeface="Arial" panose="020B0604020202020204" pitchFamily="34" charset="0"/>
                <a:cs typeface="Arial" panose="020B0604020202020204" pitchFamily="34" charset="0"/>
              </a:rPr>
              <a:t>Vance Shepperson (2022-2024)*</a:t>
            </a:r>
          </a:p>
          <a:p>
            <a:pPr lvl="3"/>
            <a:r>
              <a:rPr lang="en-US" sz="1500" dirty="0">
                <a:latin typeface="Arial" panose="020B0604020202020204" pitchFamily="34" charset="0"/>
                <a:cs typeface="Arial" panose="020B0604020202020204" pitchFamily="34" charset="0"/>
              </a:rPr>
              <a:t>Sandy Sandin (2023-2025)</a:t>
            </a:r>
          </a:p>
          <a:p>
            <a:pPr lvl="3"/>
            <a:r>
              <a:rPr lang="en-US" sz="1500" dirty="0">
                <a:latin typeface="Arial" panose="020B0604020202020204" pitchFamily="34" charset="0"/>
                <a:cs typeface="Arial" panose="020B0604020202020204" pitchFamily="34" charset="0"/>
              </a:rPr>
              <a:t>Steve Valdez (2023-2025) – also current Treasurer</a:t>
            </a:r>
          </a:p>
          <a:p>
            <a:pPr lvl="3"/>
            <a:r>
              <a:rPr lang="en-US" sz="1500" dirty="0">
                <a:latin typeface="Arial" panose="020B0604020202020204" pitchFamily="34" charset="0"/>
                <a:cs typeface="Arial" panose="020B0604020202020204" pitchFamily="34" charset="0"/>
              </a:rPr>
              <a:t>Jasmine Locatelli (2024-2026)</a:t>
            </a:r>
          </a:p>
          <a:p>
            <a:pPr lvl="3"/>
            <a:r>
              <a:rPr lang="en-US" sz="1500" dirty="0">
                <a:latin typeface="Arial" panose="020B0604020202020204" pitchFamily="34" charset="0"/>
                <a:cs typeface="Arial" panose="020B0604020202020204" pitchFamily="34" charset="0"/>
              </a:rPr>
              <a:t>Karl Sears (2024-2026)</a:t>
            </a:r>
          </a:p>
          <a:p>
            <a:pPr lvl="3"/>
            <a:r>
              <a:rPr lang="en-US" sz="1500" dirty="0">
                <a:latin typeface="Arial" panose="020B0604020202020204" pitchFamily="34" charset="0"/>
                <a:cs typeface="Arial" panose="020B0604020202020204" pitchFamily="34" charset="0"/>
              </a:rPr>
              <a:t>* term expired</a:t>
            </a:r>
          </a:p>
          <a:p>
            <a:endParaRPr lang="en-US" dirty="0"/>
          </a:p>
        </p:txBody>
      </p:sp>
    </p:spTree>
    <p:extLst>
      <p:ext uri="{BB962C8B-B14F-4D97-AF65-F5344CB8AC3E}">
        <p14:creationId xmlns:p14="http://schemas.microsoft.com/office/powerpoint/2010/main" val="62620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0B0-26FA-14A7-D2EE-C4139EB1F0C5}"/>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MINUTES OF ANNUAL MEETING, CON’T, p.11</a:t>
            </a:r>
            <a:endParaRPr lang="en-US" sz="3600" dirty="0"/>
          </a:p>
        </p:txBody>
      </p:sp>
      <p:sp>
        <p:nvSpPr>
          <p:cNvPr id="4" name="Slide Number Placeholder 3">
            <a:extLst>
              <a:ext uri="{FF2B5EF4-FFF2-40B4-BE49-F238E27FC236}">
                <a16:creationId xmlns:a16="http://schemas.microsoft.com/office/drawing/2014/main" id="{B3A8FC4F-1CFF-1643-918C-FDF4B906EAD9}"/>
              </a:ext>
            </a:extLst>
          </p:cNvPr>
          <p:cNvSpPr>
            <a:spLocks noGrp="1"/>
          </p:cNvSpPr>
          <p:nvPr>
            <p:ph type="sldNum" sz="quarter" idx="12"/>
          </p:nvPr>
        </p:nvSpPr>
        <p:spPr/>
        <p:txBody>
          <a:bodyPr/>
          <a:lstStyle/>
          <a:p>
            <a:fld id="{152F3016-AA69-416D-BDB0-983B3F31D3A9}" type="slidenum">
              <a:rPr lang="en-US" smtClean="0"/>
              <a:t>17</a:t>
            </a:fld>
            <a:endParaRPr lang="en-US" dirty="0"/>
          </a:p>
        </p:txBody>
      </p:sp>
      <p:sp>
        <p:nvSpPr>
          <p:cNvPr id="6" name="Content Placeholder 5">
            <a:extLst>
              <a:ext uri="{FF2B5EF4-FFF2-40B4-BE49-F238E27FC236}">
                <a16:creationId xmlns:a16="http://schemas.microsoft.com/office/drawing/2014/main" id="{48CD2D24-8792-499F-EA6C-B2306FE5FE41}"/>
              </a:ext>
            </a:extLst>
          </p:cNvPr>
          <p:cNvSpPr>
            <a:spLocks noGrp="1"/>
          </p:cNvSpPr>
          <p:nvPr>
            <p:ph idx="1"/>
          </p:nvPr>
        </p:nvSpPr>
        <p:spPr>
          <a:xfrm>
            <a:off x="838200" y="1380226"/>
            <a:ext cx="10515600" cy="4796737"/>
          </a:xfrm>
        </p:spPr>
        <p:txBody>
          <a:bodyPr>
            <a:normAutofit/>
          </a:bodyPr>
          <a:lstStyle/>
          <a:p>
            <a:pPr lvl="1"/>
            <a:r>
              <a:rPr lang="en-US" sz="1500" dirty="0">
                <a:latin typeface="Arial" panose="020B0604020202020204" pitchFamily="34" charset="0"/>
                <a:cs typeface="Arial" panose="020B0604020202020204" pitchFamily="34" charset="0"/>
              </a:rPr>
              <a:t>Tasks for 2025 Annual Meeting:</a:t>
            </a:r>
          </a:p>
          <a:p>
            <a:pPr lvl="2"/>
            <a:r>
              <a:rPr lang="en-US" sz="1500" dirty="0">
                <a:latin typeface="Arial" panose="020B0604020202020204" pitchFamily="34" charset="0"/>
                <a:cs typeface="Arial" panose="020B0604020202020204" pitchFamily="34" charset="0"/>
              </a:rPr>
              <a:t>Dennis Costa’s new term as Bishop’s Warden to be approved by the Bishop (recommended to Bishop by Vicar Dwight Brown).</a:t>
            </a:r>
          </a:p>
          <a:p>
            <a:pPr lvl="2"/>
            <a:r>
              <a:rPr lang="en-US" sz="1500" dirty="0">
                <a:latin typeface="Arial" panose="020B0604020202020204" pitchFamily="34" charset="0"/>
                <a:cs typeface="Arial" panose="020B0604020202020204" pitchFamily="34" charset="0"/>
              </a:rPr>
              <a:t>Approve Nomination of Jeanne West to the Bishop as People’s Warden for another one-year term.</a:t>
            </a:r>
          </a:p>
          <a:p>
            <a:pPr lvl="2"/>
            <a:r>
              <a:rPr lang="en-US" sz="1500" dirty="0">
                <a:latin typeface="Arial" panose="020B0604020202020204" pitchFamily="34" charset="0"/>
                <a:cs typeface="Arial" panose="020B0604020202020204" pitchFamily="34" charset="0"/>
              </a:rPr>
              <a:t>Approve by-law changes, already approved by the BC, to permit the Bishop’s and People’s Wardens to serve up to 4 years consecutively.</a:t>
            </a:r>
          </a:p>
          <a:p>
            <a:pPr lvl="3"/>
            <a:r>
              <a:rPr lang="en-US" sz="1500" dirty="0">
                <a:latin typeface="Arial" panose="020B0604020202020204" pitchFamily="34" charset="0"/>
                <a:cs typeface="Arial" panose="020B0604020202020204" pitchFamily="34" charset="0"/>
              </a:rPr>
              <a:t>A </a:t>
            </a:r>
            <a:r>
              <a:rPr lang="en-US" sz="1500" b="1" dirty="0">
                <a:latin typeface="Arial" panose="020B0604020202020204" pitchFamily="34" charset="0"/>
                <a:cs typeface="Arial" panose="020B0604020202020204" pitchFamily="34" charset="0"/>
              </a:rPr>
              <a:t>motion</a:t>
            </a:r>
            <a:r>
              <a:rPr lang="en-US" sz="1500" dirty="0">
                <a:latin typeface="Arial" panose="020B0604020202020204" pitchFamily="34" charset="0"/>
                <a:cs typeface="Arial" panose="020B0604020202020204" pitchFamily="34" charset="0"/>
              </a:rPr>
              <a:t> was made by Sue Roberts, duly seconded by CJ Kimberly, and carried by all present to approve Jeanne West to another one-year term as People’s Warden.</a:t>
            </a:r>
          </a:p>
          <a:p>
            <a:pPr marL="0" indent="0">
              <a:buNone/>
            </a:pPr>
            <a:r>
              <a:rPr lang="en-US" sz="1500" dirty="0">
                <a:latin typeface="Arial" panose="020B0604020202020204" pitchFamily="34" charset="0"/>
                <a:cs typeface="Arial" panose="020B0604020202020204" pitchFamily="34" charset="0"/>
              </a:rPr>
              <a:t> </a:t>
            </a:r>
          </a:p>
          <a:p>
            <a:pPr lvl="3"/>
            <a:r>
              <a:rPr lang="en-US" sz="1500" dirty="0">
                <a:latin typeface="Arial" panose="020B0604020202020204" pitchFamily="34" charset="0"/>
                <a:cs typeface="Arial" panose="020B0604020202020204" pitchFamily="34" charset="0"/>
              </a:rPr>
              <a:t>A </a:t>
            </a:r>
            <a:r>
              <a:rPr lang="en-US" sz="1500" b="1" dirty="0">
                <a:latin typeface="Arial" panose="020B0604020202020204" pitchFamily="34" charset="0"/>
                <a:cs typeface="Arial" panose="020B0604020202020204" pitchFamily="34" charset="0"/>
              </a:rPr>
              <a:t>motion</a:t>
            </a:r>
            <a:r>
              <a:rPr lang="en-US" sz="1500" dirty="0">
                <a:latin typeface="Arial" panose="020B0604020202020204" pitchFamily="34" charset="0"/>
                <a:cs typeface="Arial" panose="020B0604020202020204" pitchFamily="34" charset="0"/>
              </a:rPr>
              <a:t> was made by Sue Roberts, duly seconded by CJ Kimberly, and carried by all present to approve the change to the by-laws by approving Wardens serve up to 4 years.</a:t>
            </a:r>
          </a:p>
          <a:p>
            <a:pPr marL="0" indent="0">
              <a:buNone/>
            </a:pPr>
            <a:r>
              <a:rPr lang="en-US" sz="1500" dirty="0">
                <a:latin typeface="Arial" panose="020B0604020202020204" pitchFamily="34" charset="0"/>
                <a:cs typeface="Arial" panose="020B0604020202020204" pitchFamily="34" charset="0"/>
              </a:rPr>
              <a:t> </a:t>
            </a:r>
          </a:p>
          <a:p>
            <a:pPr lvl="2"/>
            <a:r>
              <a:rPr lang="en-US" sz="1500" dirty="0">
                <a:latin typeface="Arial" panose="020B0604020202020204" pitchFamily="34" charset="0"/>
                <a:cs typeface="Arial" panose="020B0604020202020204" pitchFamily="34" charset="0"/>
              </a:rPr>
              <a:t>Approve the nomination of Allegretto Rhoads for a 3-year term to replace Vance Shepperson.</a:t>
            </a:r>
          </a:p>
          <a:p>
            <a:pPr lvl="3"/>
            <a:r>
              <a:rPr lang="en-US" sz="1500" dirty="0">
                <a:latin typeface="Arial" panose="020B0604020202020204" pitchFamily="34" charset="0"/>
                <a:cs typeface="Arial" panose="020B0604020202020204" pitchFamily="34" charset="0"/>
              </a:rPr>
              <a:t>A </a:t>
            </a:r>
            <a:r>
              <a:rPr lang="en-US" sz="1500" b="1" dirty="0">
                <a:latin typeface="Arial" panose="020B0604020202020204" pitchFamily="34" charset="0"/>
                <a:cs typeface="Arial" panose="020B0604020202020204" pitchFamily="34" charset="0"/>
              </a:rPr>
              <a:t>motion</a:t>
            </a:r>
            <a:r>
              <a:rPr lang="en-US" sz="1500" dirty="0">
                <a:latin typeface="Arial" panose="020B0604020202020204" pitchFamily="34" charset="0"/>
                <a:cs typeface="Arial" panose="020B0604020202020204" pitchFamily="34" charset="0"/>
              </a:rPr>
              <a:t> was made by Janet Britt, duly seconded by Kathy Ogata, and carried by all to approve Al Rhoads for a 3-year term on the BC.  </a:t>
            </a:r>
          </a:p>
          <a:p>
            <a:pPr marL="0" indent="0">
              <a:buNone/>
            </a:pPr>
            <a:r>
              <a:rPr lang="en-US" sz="15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15526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339C-C089-F4B5-3F36-735176F208A4}"/>
              </a:ext>
            </a:extLst>
          </p:cNvPr>
          <p:cNvSpPr>
            <a:spLocks noGrp="1"/>
          </p:cNvSpPr>
          <p:nvPr>
            <p:ph type="title"/>
          </p:nvPr>
        </p:nvSpPr>
        <p:spPr>
          <a:xfrm>
            <a:off x="517585" y="365126"/>
            <a:ext cx="11110823" cy="920210"/>
          </a:xfrm>
        </p:spPr>
        <p:txBody>
          <a:bodyPr>
            <a:noAutofit/>
          </a:bodyPr>
          <a:lstStyle/>
          <a:p>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3600" b="1" i="0" u="sng"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INUTES OF ANNUAL MEETING, CON’T, p. 12</a:t>
            </a:r>
            <a:endParaRPr lang="en-US" sz="3600" dirty="0"/>
          </a:p>
        </p:txBody>
      </p:sp>
      <p:sp>
        <p:nvSpPr>
          <p:cNvPr id="3" name="Content Placeholder 2">
            <a:extLst>
              <a:ext uri="{FF2B5EF4-FFF2-40B4-BE49-F238E27FC236}">
                <a16:creationId xmlns:a16="http://schemas.microsoft.com/office/drawing/2014/main" id="{6B28258A-9D1C-ABCE-476E-FF1240AD4381}"/>
              </a:ext>
            </a:extLst>
          </p:cNvPr>
          <p:cNvSpPr>
            <a:spLocks noGrp="1"/>
          </p:cNvSpPr>
          <p:nvPr>
            <p:ph idx="1"/>
          </p:nvPr>
        </p:nvSpPr>
        <p:spPr>
          <a:xfrm>
            <a:off x="724619" y="1078302"/>
            <a:ext cx="10629181" cy="5414573"/>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6618D1FD-4FE5-BA54-ABBA-86C4B4A48959}"/>
              </a:ext>
            </a:extLst>
          </p:cNvPr>
          <p:cNvSpPr>
            <a:spLocks noGrp="1"/>
          </p:cNvSpPr>
          <p:nvPr>
            <p:ph type="sldNum" sz="quarter" idx="12"/>
          </p:nvPr>
        </p:nvSpPr>
        <p:spPr/>
        <p:txBody>
          <a:bodyPr/>
          <a:lstStyle/>
          <a:p>
            <a:fld id="{152F3016-AA69-416D-BDB0-983B3F31D3A9}" type="slidenum">
              <a:rPr lang="en-US" smtClean="0"/>
              <a:t>18</a:t>
            </a:fld>
            <a:endParaRPr lang="en-US" dirty="0"/>
          </a:p>
        </p:txBody>
      </p:sp>
      <p:sp>
        <p:nvSpPr>
          <p:cNvPr id="7" name="TextBox 6">
            <a:extLst>
              <a:ext uri="{FF2B5EF4-FFF2-40B4-BE49-F238E27FC236}">
                <a16:creationId xmlns:a16="http://schemas.microsoft.com/office/drawing/2014/main" id="{2E9BE6EA-7C27-BB17-3D24-E6858FCCD264}"/>
              </a:ext>
            </a:extLst>
          </p:cNvPr>
          <p:cNvSpPr txBox="1"/>
          <p:nvPr/>
        </p:nvSpPr>
        <p:spPr>
          <a:xfrm>
            <a:off x="940279" y="1078302"/>
            <a:ext cx="10173419" cy="5351658"/>
          </a:xfrm>
          <a:prstGeom prst="rect">
            <a:avLst/>
          </a:prstGeom>
          <a:noFill/>
        </p:spPr>
        <p:txBody>
          <a:bodyPr wrap="square">
            <a:spAutoFit/>
          </a:bodyPr>
          <a:lstStyle/>
          <a:p>
            <a:pPr marL="1143000" marR="0" lvl="2" indent="-228600">
              <a:lnSpc>
                <a:spcPct val="115000"/>
              </a:lnSpc>
              <a:spcAft>
                <a:spcPts val="10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We need one volunteer from the congregation to serve as delegate to the Diocesan Convention in October (October 24 &amp; 25).  We are allotted 3 delegates, and we presently have 2 (Jeanne and Jasmine).  The alternate delegate is Karl Sears.</a:t>
            </a:r>
          </a:p>
          <a:p>
            <a:pPr marL="1600200" marR="0" lvl="3" indent="-228600">
              <a:lnSpc>
                <a:spcPct val="115000"/>
              </a:lnSpc>
              <a:spcAft>
                <a:spcPts val="10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Delegates elected are Jasmine, Julia, and Dennis.</a:t>
            </a:r>
          </a:p>
          <a:p>
            <a:pPr marL="1600200" marR="0" lvl="3" indent="-228600">
              <a:lnSpc>
                <a:spcPct val="115000"/>
              </a:lnSpc>
              <a:spcAft>
                <a:spcPts val="10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Alternates elected are Karl, Diane, and Jeanne.</a:t>
            </a:r>
          </a:p>
          <a:p>
            <a:pPr marL="0" marR="0">
              <a:lnSpc>
                <a:spcPct val="115000"/>
              </a:lnSpc>
              <a:spcAft>
                <a:spcPts val="10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                         Tasks for Bishop’s Committee:</a:t>
            </a:r>
          </a:p>
          <a:p>
            <a:pPr marL="1600200" marR="0" lvl="3" indent="-228600">
              <a:lnSpc>
                <a:spcPct val="115000"/>
              </a:lnSpc>
              <a:spcAft>
                <a:spcPts val="10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existing BC will meet briefly at the end of the annual meeting to approve Steve Valdez as treasurer and Meg Greenwell as clerk for 2025.</a:t>
            </a:r>
          </a:p>
          <a:p>
            <a:pPr marL="742950" marR="0" lvl="1" indent="-285750">
              <a:lnSpc>
                <a:spcPct val="115000"/>
              </a:lnSpc>
              <a:spcAft>
                <a:spcPts val="1000"/>
              </a:spcAft>
              <a:buFont typeface="Courier New" panose="02070309020205020404" pitchFamily="49" charset="0"/>
              <a:buChar char="o"/>
            </a:pPr>
            <a:r>
              <a:rPr lang="en-US" sz="1200" dirty="0">
                <a:solidFill>
                  <a:srgbClr val="222222"/>
                </a:solidFill>
                <a:effectLst/>
                <a:latin typeface="Arial" panose="020B0604020202020204" pitchFamily="34" charset="0"/>
                <a:ea typeface="Calibri" panose="020F0502020204030204" pitchFamily="34" charset="0"/>
                <a:cs typeface="Arial" panose="020B0604020202020204" pitchFamily="34" charset="0"/>
              </a:rPr>
              <a:t>"The above objectives were accomplished".</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100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Outreach Report</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nSpc>
                <a:spcPct val="115000"/>
              </a:lnSpc>
              <a:spcAft>
                <a:spcPts val="100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Arial" panose="020B0604020202020204" pitchFamily="34" charset="0"/>
              </a:rPr>
              <a:t>Christ Church reaches out to its members and to the larger community in many ways.</a:t>
            </a:r>
          </a:p>
          <a:p>
            <a:pPr marL="742950" marR="0" lvl="1" indent="-285750">
              <a:lnSpc>
                <a:spcPct val="115000"/>
              </a:lnSpc>
              <a:spcAft>
                <a:spcPts val="100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Arial" panose="020B0604020202020204" pitchFamily="34" charset="0"/>
              </a:rPr>
              <a:t>Janet would like to allow Konawaena students to use the benches and the area in front of the church before and after school.  Also, she would like to allow parents to park in the parking lot to wait for their children.  This is an important community outreach.</a:t>
            </a:r>
          </a:p>
          <a:p>
            <a:pPr marL="1143000" marR="0" lvl="2" indent="-228600">
              <a:lnSpc>
                <a:spcPct val="115000"/>
              </a:lnSpc>
              <a:spcAft>
                <a:spcPts val="1000"/>
              </a:spcAft>
              <a:buFont typeface="Wingdings" panose="05000000000000000000" pitchFamily="2" charset="2"/>
              <a:buChar char=""/>
            </a:pPr>
            <a:r>
              <a:rPr lang="en-US" sz="1200" dirty="0" err="1">
                <a:effectLst/>
                <a:latin typeface="Arial" panose="020B0604020202020204" pitchFamily="34" charset="0"/>
                <a:ea typeface="Calibri" panose="020F0502020204030204" pitchFamily="34" charset="0"/>
                <a:cs typeface="Arial" panose="020B0604020202020204" pitchFamily="34" charset="0"/>
              </a:rPr>
              <a:t>Punana</a:t>
            </a:r>
            <a:r>
              <a:rPr lang="en-US" sz="1200" dirty="0">
                <a:effectLst/>
                <a:latin typeface="Arial" panose="020B0604020202020204" pitchFamily="34" charset="0"/>
                <a:ea typeface="Calibri" panose="020F0502020204030204" pitchFamily="34" charset="0"/>
                <a:cs typeface="Arial" panose="020B0604020202020204" pitchFamily="34" charset="0"/>
              </a:rPr>
              <a:t> Leo</a:t>
            </a:r>
          </a:p>
          <a:p>
            <a:pPr marL="1143000" marR="0" lvl="2" indent="-228600">
              <a:lnSpc>
                <a:spcPct val="115000"/>
              </a:lnSpc>
              <a:spcAft>
                <a:spcPts val="10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Vicar’s discretionary fund; “Little Red Church” Food Security</a:t>
            </a:r>
          </a:p>
          <a:p>
            <a:pPr marL="1143000" marR="0" lvl="2" indent="-228600">
              <a:lnSpc>
                <a:spcPct val="115000"/>
              </a:lnSpc>
              <a:spcAft>
                <a:spcPts val="10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Marshallese Community</a:t>
            </a:r>
          </a:p>
          <a:p>
            <a:pPr marL="1143000" marR="0" lvl="2" indent="-228600">
              <a:lnSpc>
                <a:spcPct val="115000"/>
              </a:lnSpc>
              <a:spcAft>
                <a:spcPts val="10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Community Service and Volunteer Work</a:t>
            </a:r>
          </a:p>
          <a:p>
            <a:pPr marL="1143000" marR="0" lvl="2" indent="-228600">
              <a:lnSpc>
                <a:spcPct val="115000"/>
              </a:lnSpc>
              <a:spcAft>
                <a:spcPts val="10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Queen Emma Community Center is used by community groups, such as Vendors, Keauhou Yacht Club, concerts, etc.</a:t>
            </a:r>
          </a:p>
        </p:txBody>
      </p:sp>
    </p:spTree>
    <p:extLst>
      <p:ext uri="{BB962C8B-B14F-4D97-AF65-F5344CB8AC3E}">
        <p14:creationId xmlns:p14="http://schemas.microsoft.com/office/powerpoint/2010/main" val="146825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31E-8C0F-AB91-1E82-9E0EB6625DFA}"/>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MINUTES OF ANNUAL MEETING, CON’T, p.13</a:t>
            </a:r>
            <a:endParaRPr lang="en-US" sz="3600" dirty="0"/>
          </a:p>
        </p:txBody>
      </p:sp>
      <p:sp>
        <p:nvSpPr>
          <p:cNvPr id="3" name="Slide Number Placeholder 2">
            <a:extLst>
              <a:ext uri="{FF2B5EF4-FFF2-40B4-BE49-F238E27FC236}">
                <a16:creationId xmlns:a16="http://schemas.microsoft.com/office/drawing/2014/main" id="{57DFA3A3-E68B-6044-3FA8-6B976BECB884}"/>
              </a:ext>
            </a:extLst>
          </p:cNvPr>
          <p:cNvSpPr>
            <a:spLocks noGrp="1"/>
          </p:cNvSpPr>
          <p:nvPr>
            <p:ph type="sldNum" sz="quarter" idx="12"/>
          </p:nvPr>
        </p:nvSpPr>
        <p:spPr/>
        <p:txBody>
          <a:bodyPr/>
          <a:lstStyle/>
          <a:p>
            <a:fld id="{152F3016-AA69-416D-BDB0-983B3F31D3A9}" type="slidenum">
              <a:rPr lang="en-US" smtClean="0"/>
              <a:t>19</a:t>
            </a:fld>
            <a:endParaRPr lang="en-US" dirty="0"/>
          </a:p>
        </p:txBody>
      </p:sp>
      <p:sp>
        <p:nvSpPr>
          <p:cNvPr id="8" name="TextBox 7">
            <a:extLst>
              <a:ext uri="{FF2B5EF4-FFF2-40B4-BE49-F238E27FC236}">
                <a16:creationId xmlns:a16="http://schemas.microsoft.com/office/drawing/2014/main" id="{26DB8170-B06B-62A4-FF6D-B1F678939E02}"/>
              </a:ext>
            </a:extLst>
          </p:cNvPr>
          <p:cNvSpPr txBox="1"/>
          <p:nvPr/>
        </p:nvSpPr>
        <p:spPr>
          <a:xfrm>
            <a:off x="1440612" y="1414731"/>
            <a:ext cx="9765102" cy="4702762"/>
          </a:xfrm>
          <a:prstGeom prst="rect">
            <a:avLst/>
          </a:prstGeom>
          <a:noFill/>
        </p:spPr>
        <p:txBody>
          <a:bodyPr wrap="square">
            <a:spAutoFit/>
          </a:bodyPr>
          <a:lstStyle/>
          <a:p>
            <a:pPr marL="0" marR="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OLD BUSINESS: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Aft>
                <a:spcPts val="100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Approval of Minutes of last Annual Meeting held February 4, 2024.</a:t>
            </a:r>
          </a:p>
          <a:p>
            <a:pPr marL="742950" marR="0" lvl="1" indent="-285750">
              <a:lnSpc>
                <a:spcPct val="115000"/>
              </a:lnSpc>
              <a:spcAft>
                <a:spcPts val="100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cs typeface="Arial" panose="020B0604020202020204" pitchFamily="34" charset="0"/>
              </a:rPr>
              <a:t>A </a:t>
            </a:r>
            <a:r>
              <a:rPr lang="en-US" sz="1400" b="1" dirty="0">
                <a:effectLst/>
                <a:latin typeface="Arial" panose="020B0604020202020204" pitchFamily="34" charset="0"/>
                <a:ea typeface="Calibri" panose="020F0502020204030204" pitchFamily="34" charset="0"/>
                <a:cs typeface="Arial" panose="020B0604020202020204" pitchFamily="34" charset="0"/>
              </a:rPr>
              <a:t>motion</a:t>
            </a:r>
            <a:r>
              <a:rPr lang="en-US" sz="1400" dirty="0">
                <a:effectLst/>
                <a:latin typeface="Arial" panose="020B0604020202020204" pitchFamily="34" charset="0"/>
                <a:ea typeface="Calibri" panose="020F0502020204030204" pitchFamily="34" charset="0"/>
                <a:cs typeface="Arial" panose="020B0604020202020204" pitchFamily="34" charset="0"/>
              </a:rPr>
              <a:t> was made by Steve Valdez, duly seconded by Sue Roberts, and carried by all present to waive the reading of the meeting minutes and adopt them.</a:t>
            </a:r>
          </a:p>
          <a:p>
            <a:pPr marL="0" marR="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NEW BUSINESS: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BUDGET PRESENTATION AND DISCUSSION:</a:t>
            </a:r>
            <a:r>
              <a:rPr lang="en-US" sz="1400" dirty="0">
                <a:effectLst/>
                <a:latin typeface="Arial" panose="020B0604020202020204" pitchFamily="34" charset="0"/>
                <a:ea typeface="Calibri" panose="020F0502020204030204" pitchFamily="34" charset="0"/>
                <a:cs typeface="Arial" panose="020B0604020202020204" pitchFamily="34" charset="0"/>
              </a:rPr>
              <a:t> see attached.</a:t>
            </a:r>
          </a:p>
          <a:p>
            <a:pPr marL="0" marR="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OTHER BUSINESS: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1371600" marR="0" indent="-137160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ADJOURNMENT</a:t>
            </a:r>
            <a:r>
              <a:rPr lang="en-US" sz="1400" dirty="0">
                <a:effectLst/>
                <a:latin typeface="Arial" panose="020B0604020202020204" pitchFamily="34" charset="0"/>
                <a:ea typeface="Calibri" panose="020F0502020204030204" pitchFamily="34" charset="0"/>
                <a:cs typeface="Arial" panose="020B0604020202020204" pitchFamily="34" charset="0"/>
              </a:rPr>
              <a:t>:	1:30 p.m. </a:t>
            </a:r>
          </a:p>
          <a:p>
            <a:pPr marL="1371600" marR="0" indent="-137160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NEXT ANNUAL MEETING: Sunday, January 26, 2026</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1371600" marR="0" indent="-1371600">
              <a:lnSpc>
                <a:spcPct val="115000"/>
              </a:lnSpc>
              <a:spcAft>
                <a:spcPts val="10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 CLOSING PRAYER: </a:t>
            </a:r>
            <a:r>
              <a:rPr lang="en-US" sz="1400" dirty="0">
                <a:effectLst/>
                <a:latin typeface="Arial" panose="020B0604020202020204" pitchFamily="34" charset="0"/>
                <a:ea typeface="Calibri" panose="020F0502020204030204" pitchFamily="34" charset="0"/>
                <a:cs typeface="Arial" panose="020B0604020202020204" pitchFamily="34" charset="0"/>
              </a:rPr>
              <a:t>Fr. Dwight led us in the Lord’s Prayer.</a:t>
            </a:r>
          </a:p>
          <a:p>
            <a:pPr marL="0" marR="0">
              <a:lnSpc>
                <a:spcPct val="115000"/>
              </a:lnSpc>
              <a:spcAft>
                <a:spcPts val="1000"/>
              </a:spcAft>
              <a:buNone/>
            </a:pPr>
            <a:r>
              <a:rPr lang="en-US" sz="1400" dirty="0">
                <a:effectLst/>
                <a:latin typeface="Arial" panose="020B0604020202020204" pitchFamily="34" charset="0"/>
                <a:ea typeface="Calibri" panose="020F0502020204030204" pitchFamily="34" charset="0"/>
                <a:cs typeface="Arial" panose="020B0604020202020204" pitchFamily="34" charset="0"/>
              </a:rPr>
              <a:t> Respectfully submitted,</a:t>
            </a:r>
          </a:p>
          <a:p>
            <a:pPr marL="0" marR="0">
              <a:lnSpc>
                <a:spcPct val="115000"/>
              </a:lnSpc>
              <a:spcAft>
                <a:spcPts val="1000"/>
              </a:spcAft>
              <a:buNone/>
            </a:pPr>
            <a:r>
              <a:rPr lang="en-US" sz="1400" i="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buNone/>
            </a:pPr>
            <a:r>
              <a:rPr lang="en-US" sz="1400" i="1" dirty="0">
                <a:effectLst/>
                <a:latin typeface="Arial" panose="020B0604020202020204" pitchFamily="34" charset="0"/>
                <a:ea typeface="Calibri" panose="020F0502020204030204" pitchFamily="34" charset="0"/>
                <a:cs typeface="Arial" panose="020B0604020202020204" pitchFamily="34" charset="0"/>
              </a:rPr>
              <a:t>M. E. Greenwell, Clerk</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319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2"/>
            <a:ext cx="7772400" cy="1704701"/>
          </a:xfrm>
        </p:spPr>
        <p:txBody>
          <a:bodyPr>
            <a:normAutofit fontScale="90000"/>
          </a:bodyPr>
          <a:lstStyle/>
          <a:p>
            <a:r>
              <a:rPr lang="en-US" b="1" dirty="0">
                <a:latin typeface="Times New Roman" panose="02020603050405020304" pitchFamily="18" charset="0"/>
                <a:cs typeface="Times New Roman" panose="02020603050405020304" pitchFamily="18" charset="0"/>
              </a:rPr>
              <a:t>CHRIST CHURCH EPISCOPAL</a:t>
            </a:r>
          </a:p>
        </p:txBody>
      </p:sp>
      <p:sp>
        <p:nvSpPr>
          <p:cNvPr id="3" name="Subtitle 2"/>
          <p:cNvSpPr>
            <a:spLocks noGrp="1"/>
          </p:cNvSpPr>
          <p:nvPr>
            <p:ph type="subTitle" idx="1"/>
          </p:nvPr>
        </p:nvSpPr>
        <p:spPr>
          <a:xfrm>
            <a:off x="2895600" y="3013166"/>
            <a:ext cx="6400800" cy="3006632"/>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Annual Meeting</a:t>
            </a:r>
          </a:p>
          <a:p>
            <a:r>
              <a:rPr lang="en-US" sz="3200" dirty="0">
                <a:latin typeface="Times New Roman" panose="02020603050405020304" pitchFamily="18" charset="0"/>
                <a:cs typeface="Times New Roman" panose="02020603050405020304" pitchFamily="18" charset="0"/>
              </a:rPr>
              <a:t>January 25, 2026</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Call to Order:</a:t>
            </a:r>
          </a:p>
          <a:p>
            <a:r>
              <a:rPr lang="en-US" sz="3200" dirty="0">
                <a:solidFill>
                  <a:schemeClr val="tx1"/>
                </a:solidFill>
                <a:latin typeface="Times New Roman" panose="02020603050405020304" pitchFamily="18" charset="0"/>
                <a:cs typeface="Times New Roman" panose="02020603050405020304" pitchFamily="18" charset="0"/>
              </a:rPr>
              <a:t>Opening Prayer:</a:t>
            </a:r>
          </a:p>
        </p:txBody>
      </p:sp>
      <p:sp>
        <p:nvSpPr>
          <p:cNvPr id="4" name="Slide Number Placeholder 3">
            <a:extLst>
              <a:ext uri="{FF2B5EF4-FFF2-40B4-BE49-F238E27FC236}">
                <a16:creationId xmlns:a16="http://schemas.microsoft.com/office/drawing/2014/main" id="{E8CC0E3A-9260-13E5-5759-E3D2B9D08C69}"/>
              </a:ext>
            </a:extLst>
          </p:cNvPr>
          <p:cNvSpPr>
            <a:spLocks noGrp="1"/>
          </p:cNvSpPr>
          <p:nvPr>
            <p:ph type="sldNum" sz="quarter" idx="12"/>
          </p:nvPr>
        </p:nvSpPr>
        <p:spPr/>
        <p:txBody>
          <a:bodyPr/>
          <a:lstStyle/>
          <a:p>
            <a:fld id="{152F3016-AA69-416D-BDB0-983B3F31D3A9}" type="slidenum">
              <a:rPr lang="en-US" smtClean="0"/>
              <a:t>2</a:t>
            </a:fld>
            <a:endParaRPr lang="en-US" dirty="0"/>
          </a:p>
        </p:txBody>
      </p:sp>
    </p:spTree>
    <p:extLst>
      <p:ext uri="{BB962C8B-B14F-4D97-AF65-F5344CB8AC3E}">
        <p14:creationId xmlns:p14="http://schemas.microsoft.com/office/powerpoint/2010/main" val="137713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91A1-C1F2-4A1B-B815-1BAD9E374B5B}"/>
              </a:ext>
            </a:extLst>
          </p:cNvPr>
          <p:cNvSpPr>
            <a:spLocks noGrp="1"/>
          </p:cNvSpPr>
          <p:nvPr>
            <p:ph type="title"/>
          </p:nvPr>
        </p:nvSpPr>
        <p:spPr>
          <a:xfrm>
            <a:off x="838200" y="365126"/>
            <a:ext cx="10515600" cy="142850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Vicar’s Report</a:t>
            </a:r>
            <a:br>
              <a:rPr lang="en-US" dirty="0">
                <a:latin typeface="Times New Roman" panose="02020603050405020304" pitchFamily="18" charset="0"/>
                <a:cs typeface="Times New Roman" panose="02020603050405020304" pitchFamily="18" charset="0"/>
              </a:rPr>
            </a:br>
            <a:r>
              <a:rPr lang="en-US" sz="2800" kern="150" dirty="0">
                <a:effectLst/>
                <a:latin typeface="Times New Roman" panose="02020603050405020304" pitchFamily="18" charset="0"/>
                <a:ea typeface="SimSun" panose="02010600030101010101" pitchFamily="2" charset="-122"/>
                <a:cs typeface="Times New Roman" panose="02020603050405020304" pitchFamily="18" charset="0"/>
              </a:rPr>
              <a:t>Rev. Canon Dwight L. Brown, Vicar</a:t>
            </a:r>
            <a:br>
              <a:rPr lang="en-US" sz="2800" kern="150" dirty="0">
                <a:effectLst/>
                <a:latin typeface="Times New Roman" panose="02020603050405020304" pitchFamily="18" charset="0"/>
                <a:ea typeface="SimSun" panose="02010600030101010101" pitchFamily="2" charset="-122"/>
                <a:cs typeface="Arial" panose="020B0604020202020204" pitchFamily="34"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21B715-E96E-4865-BEA5-BFE4C098DE34}"/>
              </a:ext>
            </a:extLst>
          </p:cNvPr>
          <p:cNvSpPr>
            <a:spLocks noGrp="1"/>
          </p:cNvSpPr>
          <p:nvPr>
            <p:ph idx="1"/>
          </p:nvPr>
        </p:nvSpPr>
        <p:spPr>
          <a:xfrm>
            <a:off x="1966823" y="1483744"/>
            <a:ext cx="8243977" cy="4993256"/>
          </a:xfrm>
        </p:spPr>
        <p:txBody>
          <a:bodyPr>
            <a:normAutofit fontScale="32500" lnSpcReduction="20000"/>
          </a:bodyPr>
          <a:lstStyle/>
          <a:p>
            <a:pPr marL="0" marR="0" indent="0" algn="ctr">
              <a:spcBef>
                <a:spcPts val="0"/>
              </a:spcBef>
              <a:spcAft>
                <a:spcPts val="0"/>
              </a:spcAft>
              <a:buNone/>
            </a:pPr>
            <a:r>
              <a:rPr lang="en-US" sz="2400" kern="150" dirty="0">
                <a:effectLst/>
                <a:latin typeface="Arial" panose="020B0604020202020204" pitchFamily="34" charset="0"/>
                <a:ea typeface="SimSun" panose="02010600030101010101" pitchFamily="2" charset="-122"/>
                <a:cs typeface="Arial" panose="020B0604020202020204" pitchFamily="34" charset="0"/>
              </a:rPr>
              <a:t>c</a:t>
            </a:r>
            <a:r>
              <a:rPr lang="en-US" dirty="0"/>
              <a:t>   </a:t>
            </a:r>
            <a:r>
              <a:rPr lang="en-US" sz="5500" dirty="0">
                <a:latin typeface="Arial" panose="020B0604020202020204" pitchFamily="34" charset="0"/>
                <a:cs typeface="Arial" panose="020B0604020202020204" pitchFamily="34" charset="0"/>
              </a:rPr>
              <a:t>Vicar's Time and Care</a:t>
            </a:r>
          </a:p>
          <a:p>
            <a:r>
              <a:rPr lang="en-US" sz="5500" dirty="0">
                <a:latin typeface="Arial" panose="020B0604020202020204" pitchFamily="34" charset="0"/>
                <a:cs typeface="Arial" panose="020B0604020202020204" pitchFamily="34" charset="0"/>
              </a:rPr>
              <a:t>    Pastoral Care Fund</a:t>
            </a:r>
          </a:p>
          <a:p>
            <a:r>
              <a:rPr lang="en-US" sz="5500" dirty="0">
                <a:latin typeface="Arial" panose="020B0604020202020204" pitchFamily="34" charset="0"/>
                <a:cs typeface="Arial" panose="020B0604020202020204" pitchFamily="34" charset="0"/>
              </a:rPr>
              <a:t>    Parishioner Involvement in Community</a:t>
            </a:r>
          </a:p>
          <a:p>
            <a:r>
              <a:rPr lang="en-US" sz="5500" dirty="0">
                <a:latin typeface="Arial" panose="020B0604020202020204" pitchFamily="34" charset="0"/>
                <a:cs typeface="Arial" panose="020B0604020202020204" pitchFamily="34" charset="0"/>
              </a:rPr>
              <a:t>    Queen Emma Community Center</a:t>
            </a:r>
          </a:p>
          <a:p>
            <a:r>
              <a:rPr lang="en-US" sz="5500" dirty="0">
                <a:latin typeface="Arial" panose="020B0604020202020204" pitchFamily="34" charset="0"/>
                <a:cs typeface="Arial" panose="020B0604020202020204" pitchFamily="34" charset="0"/>
              </a:rPr>
              <a:t>    Pastoral Care Fund.</a:t>
            </a:r>
          </a:p>
          <a:p>
            <a:r>
              <a:rPr lang="en-US" sz="5500" dirty="0">
                <a:latin typeface="Arial" panose="020B0604020202020204" pitchFamily="34" charset="0"/>
                <a:cs typeface="Arial" panose="020B0604020202020204" pitchFamily="34" charset="0"/>
              </a:rPr>
              <a:t>   Konawaena School;  12 Thanksgiving dinners</a:t>
            </a:r>
          </a:p>
          <a:p>
            <a:pPr marL="0" indent="0">
              <a:buNone/>
            </a:pPr>
            <a:r>
              <a:rPr lang="en-US" sz="5500" dirty="0">
                <a:latin typeface="Arial" panose="020B0604020202020204" pitchFamily="34" charset="0"/>
                <a:cs typeface="Arial" panose="020B0604020202020204" pitchFamily="34" charset="0"/>
              </a:rPr>
              <a:t> </a:t>
            </a:r>
          </a:p>
          <a:p>
            <a:r>
              <a:rPr lang="en-US" sz="5500" dirty="0">
                <a:latin typeface="Arial" panose="020B0604020202020204" pitchFamily="34" charset="0"/>
                <a:cs typeface="Arial" panose="020B0604020202020204" pitchFamily="34" charset="0"/>
              </a:rPr>
              <a:t>For Pastoral Care Fund:</a:t>
            </a:r>
          </a:p>
          <a:p>
            <a:r>
              <a:rPr lang="en-US" sz="5500" dirty="0">
                <a:latin typeface="Arial" panose="020B0604020202020204" pitchFamily="34" charset="0"/>
                <a:cs typeface="Arial" panose="020B0604020202020204" pitchFamily="34" charset="0"/>
              </a:rPr>
              <a:t>  2025 Disbursements:  $16,500</a:t>
            </a:r>
          </a:p>
          <a:p>
            <a:r>
              <a:rPr lang="en-US" sz="5500" dirty="0">
                <a:latin typeface="Arial" panose="020B0604020202020204" pitchFamily="34" charset="0"/>
                <a:cs typeface="Arial" panose="020B0604020202020204" pitchFamily="34" charset="0"/>
              </a:rPr>
              <a:t>   Individuals in Crisis:  7,700</a:t>
            </a:r>
          </a:p>
          <a:p>
            <a:r>
              <a:rPr lang="en-US" sz="5500" dirty="0">
                <a:latin typeface="Arial" panose="020B0604020202020204" pitchFamily="34" charset="0"/>
                <a:cs typeface="Arial" panose="020B0604020202020204" pitchFamily="34" charset="0"/>
              </a:rPr>
              <a:t>   Food Security (people and agencies):  6,700</a:t>
            </a:r>
          </a:p>
          <a:p>
            <a:r>
              <a:rPr lang="en-US" sz="5500" dirty="0">
                <a:latin typeface="Arial" panose="020B0604020202020204" pitchFamily="34" charset="0"/>
                <a:cs typeface="Arial" panose="020B0604020202020204" pitchFamily="34" charset="0"/>
              </a:rPr>
              <a:t>   Cultural  (KCS, Band, etc.)   600</a:t>
            </a:r>
          </a:p>
          <a:p>
            <a:r>
              <a:rPr lang="en-US" sz="5500" dirty="0">
                <a:latin typeface="Arial" panose="020B0604020202020204" pitchFamily="34" charset="0"/>
                <a:cs typeface="Arial" panose="020B0604020202020204" pitchFamily="34" charset="0"/>
              </a:rPr>
              <a:t>   Churches  500</a:t>
            </a:r>
          </a:p>
          <a:p>
            <a:r>
              <a:rPr lang="en-US" sz="5500" dirty="0">
                <a:latin typeface="Arial" panose="020B0604020202020204" pitchFamily="34" charset="0"/>
                <a:cs typeface="Arial" panose="020B0604020202020204" pitchFamily="34" charset="0"/>
              </a:rPr>
              <a:t>  International  (Haiti, South Sudan) 1000</a:t>
            </a:r>
          </a:p>
          <a:p>
            <a:pPr marL="0" indent="0">
              <a:buNone/>
            </a:pPr>
            <a:r>
              <a:rPr lang="en-US" sz="5500" dirty="0">
                <a:latin typeface="Arial" panose="020B0604020202020204" pitchFamily="34" charset="0"/>
                <a:cs typeface="Arial" panose="020B0604020202020204" pitchFamily="34" charset="0"/>
              </a:rPr>
              <a:t> </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5E3506-8FFE-EBB4-5A6D-C56FECEF4F99}"/>
              </a:ext>
            </a:extLst>
          </p:cNvPr>
          <p:cNvSpPr>
            <a:spLocks noGrp="1"/>
          </p:cNvSpPr>
          <p:nvPr>
            <p:ph type="sldNum" sz="quarter" idx="12"/>
          </p:nvPr>
        </p:nvSpPr>
        <p:spPr/>
        <p:txBody>
          <a:bodyPr/>
          <a:lstStyle/>
          <a:p>
            <a:fld id="{152F3016-AA69-416D-BDB0-983B3F31D3A9}" type="slidenum">
              <a:rPr lang="en-US" smtClean="0"/>
              <a:t>20</a:t>
            </a:fld>
            <a:endParaRPr lang="en-US" dirty="0"/>
          </a:p>
        </p:txBody>
      </p:sp>
    </p:spTree>
    <p:extLst>
      <p:ext uri="{BB962C8B-B14F-4D97-AF65-F5344CB8AC3E}">
        <p14:creationId xmlns:p14="http://schemas.microsoft.com/office/powerpoint/2010/main" val="304288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1AEE-0718-438E-BF9A-C7DB9879F65E}"/>
              </a:ext>
            </a:extLst>
          </p:cNvPr>
          <p:cNvSpPr>
            <a:spLocks noGrp="1"/>
          </p:cNvSpPr>
          <p:nvPr>
            <p:ph type="title"/>
          </p:nvPr>
        </p:nvSpPr>
        <p:spPr>
          <a:xfrm>
            <a:off x="895865" y="587481"/>
            <a:ext cx="105156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Bishop’s and People’s Warden Report</a:t>
            </a:r>
          </a:p>
        </p:txBody>
      </p:sp>
      <p:sp>
        <p:nvSpPr>
          <p:cNvPr id="3" name="Content Placeholder 2">
            <a:extLst>
              <a:ext uri="{FF2B5EF4-FFF2-40B4-BE49-F238E27FC236}">
                <a16:creationId xmlns:a16="http://schemas.microsoft.com/office/drawing/2014/main" id="{B3DB180C-E408-4F3A-9101-7F789D1BC311}"/>
              </a:ext>
            </a:extLst>
          </p:cNvPr>
          <p:cNvSpPr>
            <a:spLocks noGrp="1"/>
          </p:cNvSpPr>
          <p:nvPr>
            <p:ph idx="1"/>
          </p:nvPr>
        </p:nvSpPr>
        <p:spPr>
          <a:xfrm>
            <a:off x="976563" y="1939297"/>
            <a:ext cx="10515600" cy="4351338"/>
          </a:xfrm>
        </p:spPr>
        <p:txBody>
          <a:bodyPr>
            <a:normAutofit fontScale="77500" lnSpcReduction="20000"/>
          </a:bodyPr>
          <a:lstStyle/>
          <a:p>
            <a:pPr marL="0" indent="0">
              <a:buNone/>
            </a:pPr>
            <a:r>
              <a:rPr lang="en-US" b="1" dirty="0"/>
              <a:t>                                                               BISHOP’S WARDEN REPORT</a:t>
            </a:r>
            <a:endParaRPr lang="en-US" sz="1800" dirty="0"/>
          </a:p>
          <a:p>
            <a:pPr marL="0" indent="0">
              <a:buNone/>
            </a:pPr>
            <a:r>
              <a:rPr lang="en-US" dirty="0"/>
              <a:t>1.  Becoming a Bishop's Warden.  What is a Bishop's Warden?</a:t>
            </a:r>
            <a:endParaRPr lang="en-US" sz="2400" dirty="0"/>
          </a:p>
          <a:p>
            <a:pPr marL="0" indent="0">
              <a:buNone/>
            </a:pPr>
            <a:r>
              <a:rPr lang="en-US" dirty="0"/>
              <a:t>2.  Duties of the Warden.</a:t>
            </a:r>
            <a:endParaRPr lang="en-US" sz="2400" dirty="0"/>
          </a:p>
          <a:p>
            <a:pPr marL="0" indent="0">
              <a:buNone/>
            </a:pPr>
            <a:r>
              <a:rPr lang="en-US" dirty="0"/>
              <a:t>3.  Thanks to all who help in the church services, including the altar guild,</a:t>
            </a:r>
            <a:endParaRPr lang="en-US" sz="2400" dirty="0"/>
          </a:p>
          <a:p>
            <a:pPr marL="0" indent="0">
              <a:buNone/>
            </a:pPr>
            <a:r>
              <a:rPr lang="en-US" dirty="0"/>
              <a:t>         readers and Eucharistic Ministers.</a:t>
            </a:r>
            <a:endParaRPr lang="en-US" sz="2400" dirty="0"/>
          </a:p>
          <a:p>
            <a:pPr marL="0" indent="0">
              <a:buNone/>
            </a:pPr>
            <a:r>
              <a:rPr lang="en-US" dirty="0"/>
              <a:t>4.  Also, I would like Jasmine Locatelli to come forward and explain her role in finding           priests to celebrate the Holy Eucharist in Fr. Dwight's absence.  </a:t>
            </a:r>
            <a:endParaRPr lang="en-US" sz="2400" dirty="0"/>
          </a:p>
          <a:p>
            <a:pPr marL="0" indent="0">
              <a:buNone/>
            </a:pPr>
            <a:r>
              <a:rPr lang="en-US" dirty="0"/>
              <a:t>5.  Concluding recommended the movie The Bishop's Wife’</a:t>
            </a:r>
            <a:endParaRPr lang="en-US" sz="2400" dirty="0"/>
          </a:p>
          <a:p>
            <a:pPr marL="0" indent="0">
              <a:buNone/>
            </a:pPr>
            <a:r>
              <a:rPr lang="en-US" dirty="0"/>
              <a:t>         Also, a letter written by our Bishop Bob.</a:t>
            </a:r>
            <a:endParaRPr lang="en-US" sz="2400" dirty="0"/>
          </a:p>
          <a:p>
            <a:pPr marL="0" indent="0">
              <a:buNone/>
            </a:pPr>
            <a:r>
              <a:rPr lang="en-US" dirty="0"/>
              <a:t>6.  Do any of you have any questions?</a:t>
            </a:r>
            <a:endParaRPr lang="en-US" sz="2400" dirty="0"/>
          </a:p>
          <a:p>
            <a:pPr marL="0" indent="0">
              <a:buNone/>
            </a:pPr>
            <a:r>
              <a:rPr lang="en-US" dirty="0"/>
              <a:t> </a:t>
            </a:r>
            <a:endParaRPr lang="en-US" sz="2400" dirty="0"/>
          </a:p>
          <a:p>
            <a:pPr marL="0" indent="0">
              <a:buNone/>
            </a:pPr>
            <a:r>
              <a:rPr lang="en-US" dirty="0"/>
              <a:t> </a:t>
            </a:r>
            <a:endParaRPr lang="en-US" sz="2400" dirty="0"/>
          </a:p>
        </p:txBody>
      </p:sp>
      <p:sp>
        <p:nvSpPr>
          <p:cNvPr id="4" name="Slide Number Placeholder 3">
            <a:extLst>
              <a:ext uri="{FF2B5EF4-FFF2-40B4-BE49-F238E27FC236}">
                <a16:creationId xmlns:a16="http://schemas.microsoft.com/office/drawing/2014/main" id="{02095E70-E9F3-5570-C341-6702BF603231}"/>
              </a:ext>
            </a:extLst>
          </p:cNvPr>
          <p:cNvSpPr>
            <a:spLocks noGrp="1"/>
          </p:cNvSpPr>
          <p:nvPr>
            <p:ph type="sldNum" sz="quarter" idx="12"/>
          </p:nvPr>
        </p:nvSpPr>
        <p:spPr/>
        <p:txBody>
          <a:bodyPr/>
          <a:lstStyle/>
          <a:p>
            <a:fld id="{152F3016-AA69-416D-BDB0-983B3F31D3A9}" type="slidenum">
              <a:rPr lang="en-US" smtClean="0"/>
              <a:t>21</a:t>
            </a:fld>
            <a:endParaRPr lang="en-US" dirty="0"/>
          </a:p>
        </p:txBody>
      </p:sp>
    </p:spTree>
    <p:extLst>
      <p:ext uri="{BB962C8B-B14F-4D97-AF65-F5344CB8AC3E}">
        <p14:creationId xmlns:p14="http://schemas.microsoft.com/office/powerpoint/2010/main" val="292345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EB9-3625-3505-CC64-60C5F32EA1FA}"/>
              </a:ext>
            </a:extLst>
          </p:cNvPr>
          <p:cNvSpPr>
            <a:spLocks noGrp="1"/>
          </p:cNvSpPr>
          <p:nvPr>
            <p:ph type="title"/>
          </p:nvPr>
        </p:nvSpPr>
        <p:spPr>
          <a:xfrm>
            <a:off x="4293798" y="270236"/>
            <a:ext cx="4848045" cy="592406"/>
          </a:xfrm>
        </p:spPr>
        <p:txBody>
          <a:bodyPr>
            <a:normAutofit/>
          </a:bodyPr>
          <a:lstStyle/>
          <a:p>
            <a:r>
              <a:rPr lang="en-US" sz="2800" b="1" dirty="0">
                <a:latin typeface="Times New Roman" panose="02020603050405020304" pitchFamily="18" charset="0"/>
                <a:cs typeface="Times New Roman" panose="02020603050405020304" pitchFamily="18" charset="0"/>
              </a:rPr>
              <a:t>People’s Warden Report, 2025</a:t>
            </a:r>
          </a:p>
        </p:txBody>
      </p:sp>
      <p:sp>
        <p:nvSpPr>
          <p:cNvPr id="3" name="Slide Number Placeholder 2">
            <a:extLst>
              <a:ext uri="{FF2B5EF4-FFF2-40B4-BE49-F238E27FC236}">
                <a16:creationId xmlns:a16="http://schemas.microsoft.com/office/drawing/2014/main" id="{1FB12C3E-6847-9C6D-A623-AFDAD959DF19}"/>
              </a:ext>
            </a:extLst>
          </p:cNvPr>
          <p:cNvSpPr>
            <a:spLocks noGrp="1"/>
          </p:cNvSpPr>
          <p:nvPr>
            <p:ph type="sldNum" sz="quarter" idx="12"/>
          </p:nvPr>
        </p:nvSpPr>
        <p:spPr/>
        <p:txBody>
          <a:bodyPr/>
          <a:lstStyle/>
          <a:p>
            <a:fld id="{152F3016-AA69-416D-BDB0-983B3F31D3A9}" type="slidenum">
              <a:rPr lang="en-US" smtClean="0"/>
              <a:t>22</a:t>
            </a:fld>
            <a:endParaRPr lang="en-US" dirty="0"/>
          </a:p>
        </p:txBody>
      </p:sp>
      <p:sp>
        <p:nvSpPr>
          <p:cNvPr id="6" name="TextBox 5">
            <a:extLst>
              <a:ext uri="{FF2B5EF4-FFF2-40B4-BE49-F238E27FC236}">
                <a16:creationId xmlns:a16="http://schemas.microsoft.com/office/drawing/2014/main" id="{1B4C23E0-8C04-2C76-6FE6-B686DEA7461D}"/>
              </a:ext>
            </a:extLst>
          </p:cNvPr>
          <p:cNvSpPr txBox="1"/>
          <p:nvPr/>
        </p:nvSpPr>
        <p:spPr>
          <a:xfrm>
            <a:off x="1311215" y="862642"/>
            <a:ext cx="7830628" cy="4533805"/>
          </a:xfrm>
          <a:prstGeom prst="rect">
            <a:avLst/>
          </a:prstGeom>
          <a:noFill/>
        </p:spPr>
        <p:txBody>
          <a:bodyPr wrap="square">
            <a:spAutoFit/>
          </a:bodyPr>
          <a:lstStyle/>
          <a:p>
            <a:pPr marL="0" marR="0">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historic church renovation was completed in 2024, and in the summer of 2025, we held a celebration/blessing of the work at a time when Nathan Smith and Mark Hummel and Vicar Dwight could participate and lead.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 big project for 2025 was the installation of solar panels. The inspiration, creative energy, and fundraising leadership behind this project was Karl Sears as head of the Green Team, and I’ll defer to his reporting on this project. My role was to write grant proposals to the Atherton Foundation (which contributed $17,000) and the Diocese (which contributed $800). I also oversaw installation of security fencing around the electrical works on the north side of the QECC. The fellow who installed the security fencing also installed a gate across the trash bin area, significantly reducing the damage done by pigs.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775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375D-3765-1FD0-3131-AAB050EB7793}"/>
              </a:ext>
            </a:extLst>
          </p:cNvPr>
          <p:cNvSpPr>
            <a:spLocks noGrp="1"/>
          </p:cNvSpPr>
          <p:nvPr>
            <p:ph type="title"/>
          </p:nvPr>
        </p:nvSpPr>
        <p:spPr>
          <a:xfrm>
            <a:off x="2727385" y="365125"/>
            <a:ext cx="6062932"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PEOPLE’S WARDEN REPORT, Pg. 2</a:t>
            </a:r>
          </a:p>
        </p:txBody>
      </p:sp>
      <p:sp>
        <p:nvSpPr>
          <p:cNvPr id="3" name="Slide Number Placeholder 2">
            <a:extLst>
              <a:ext uri="{FF2B5EF4-FFF2-40B4-BE49-F238E27FC236}">
                <a16:creationId xmlns:a16="http://schemas.microsoft.com/office/drawing/2014/main" id="{597CB146-7775-CFEA-E759-E0A8B9A186DE}"/>
              </a:ext>
            </a:extLst>
          </p:cNvPr>
          <p:cNvSpPr>
            <a:spLocks noGrp="1"/>
          </p:cNvSpPr>
          <p:nvPr>
            <p:ph type="sldNum" sz="quarter" idx="12"/>
          </p:nvPr>
        </p:nvSpPr>
        <p:spPr/>
        <p:txBody>
          <a:bodyPr/>
          <a:lstStyle/>
          <a:p>
            <a:fld id="{152F3016-AA69-416D-BDB0-983B3F31D3A9}" type="slidenum">
              <a:rPr lang="en-US" smtClean="0"/>
              <a:t>23</a:t>
            </a:fld>
            <a:endParaRPr lang="en-US" dirty="0"/>
          </a:p>
        </p:txBody>
      </p:sp>
      <p:sp>
        <p:nvSpPr>
          <p:cNvPr id="5" name="TextBox 4">
            <a:extLst>
              <a:ext uri="{FF2B5EF4-FFF2-40B4-BE49-F238E27FC236}">
                <a16:creationId xmlns:a16="http://schemas.microsoft.com/office/drawing/2014/main" id="{7251E7F1-065E-3EB2-30CE-3C2228C784BE}"/>
              </a:ext>
            </a:extLst>
          </p:cNvPr>
          <p:cNvSpPr txBox="1"/>
          <p:nvPr/>
        </p:nvSpPr>
        <p:spPr>
          <a:xfrm>
            <a:off x="1526874" y="1690688"/>
            <a:ext cx="9826925" cy="2803524"/>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Another project was to follow through on the Bishop’s Committee’s decision to demolish the Blue House, which had been rented for almost 30 years by the same family. Nevertheless, the house was unsafe to live in and estimates we secured for its repair made renovation financially impossible for the church. We gave the tenants 9 months to vacate. We applied to the Diocese (the legal owner of the property) and received permission to demolish the house. Working, again, with Hummel Construction, we have applied for all the necessary county permits for demolition and are awaiting final approval.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We had problems again at the start of the school year with mischief done primarily by high school students hanging around the QECC after school (and sometimes during the day as truants). I re-distributed our letter to anyone picking up students that they had to do pick-ups elsewhere, and adults were agreeable and understanding. We also bought a lock for the entry gate. It can’t be locked while the pre-school is in session but is locked overnight and on the weekends. Student traffic has been significantly reduced.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6450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9D75-047A-0232-81B8-46D296CECE2F}"/>
              </a:ext>
            </a:extLst>
          </p:cNvPr>
          <p:cNvSpPr>
            <a:spLocks noGrp="1"/>
          </p:cNvSpPr>
          <p:nvPr>
            <p:ph type="title"/>
          </p:nvPr>
        </p:nvSpPr>
        <p:spPr>
          <a:xfrm>
            <a:off x="2365075" y="279081"/>
            <a:ext cx="6433868" cy="1325563"/>
          </a:xfrm>
        </p:spPr>
        <p:txBody>
          <a:bodyPr>
            <a:normAutofit/>
          </a:bodyPr>
          <a:lstStyle/>
          <a:p>
            <a:r>
              <a:rPr lang="en-US" sz="2800" b="1" dirty="0">
                <a:latin typeface="Times New Roman" panose="02020603050405020304" pitchFamily="18" charset="0"/>
                <a:cs typeface="Times New Roman" panose="02020603050405020304" pitchFamily="18" charset="0"/>
              </a:rPr>
              <a:t>PEOPLE’S WARDEN REPORT, pg.3</a:t>
            </a:r>
          </a:p>
        </p:txBody>
      </p:sp>
      <p:sp>
        <p:nvSpPr>
          <p:cNvPr id="3" name="Slide Number Placeholder 2">
            <a:extLst>
              <a:ext uri="{FF2B5EF4-FFF2-40B4-BE49-F238E27FC236}">
                <a16:creationId xmlns:a16="http://schemas.microsoft.com/office/drawing/2014/main" id="{844ED849-D8E8-EF03-7560-914AAA60C955}"/>
              </a:ext>
            </a:extLst>
          </p:cNvPr>
          <p:cNvSpPr>
            <a:spLocks noGrp="1"/>
          </p:cNvSpPr>
          <p:nvPr>
            <p:ph type="sldNum" sz="quarter" idx="12"/>
          </p:nvPr>
        </p:nvSpPr>
        <p:spPr/>
        <p:txBody>
          <a:bodyPr/>
          <a:lstStyle/>
          <a:p>
            <a:fld id="{152F3016-AA69-416D-BDB0-983B3F31D3A9}" type="slidenum">
              <a:rPr lang="en-US" smtClean="0"/>
              <a:t>24</a:t>
            </a:fld>
            <a:endParaRPr lang="en-US" dirty="0"/>
          </a:p>
        </p:txBody>
      </p:sp>
      <p:sp>
        <p:nvSpPr>
          <p:cNvPr id="5" name="TextBox 4">
            <a:extLst>
              <a:ext uri="{FF2B5EF4-FFF2-40B4-BE49-F238E27FC236}">
                <a16:creationId xmlns:a16="http://schemas.microsoft.com/office/drawing/2014/main" id="{10C1F219-F258-0950-B0D1-BB4CEF8300EF}"/>
              </a:ext>
            </a:extLst>
          </p:cNvPr>
          <p:cNvSpPr txBox="1"/>
          <p:nvPr/>
        </p:nvSpPr>
        <p:spPr>
          <a:xfrm>
            <a:off x="1328467" y="1923691"/>
            <a:ext cx="9083616" cy="3794565"/>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Leases were renewed for Punano Leo, the rectory (with a 5% rent increase), and the coffee “farm.”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General Repairs (all the credit goes to Buzz Samuelson)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The window frame and windowsill in the chapel replaced and re-painted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The railings in the chapel refinished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Shelving built and installed in the two QECC storage closets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Men’s toilet repaired (by plumber), but Buzz replaced the fallen ceiling tiles.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Gate hinges replaced and repaired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Gutters cleaned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Projects for 2026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Complete demolition of Blue House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Repair/replace signage at the Highway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Keep working on the art restoration guy to get him over here to help us decide what to do about the painting behind the altar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Apply for an interest-free loan from the Diocese to help with solar panel costs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400" kern="100" dirty="0">
                <a:effectLst/>
                <a:latin typeface="Arial" panose="020B0604020202020204" pitchFamily="34" charset="0"/>
                <a:ea typeface="Aptos" panose="020B0004020202020204" pitchFamily="34" charset="0"/>
                <a:cs typeface="Times New Roman" panose="02020603050405020304" pitchFamily="18" charset="0"/>
              </a:rPr>
              <a:t>Write/submit final report to Atherton Foundation for Solar panel grant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605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563203-1B61-33D9-DC31-5F00429ED52E}"/>
              </a:ext>
            </a:extLst>
          </p:cNvPr>
          <p:cNvSpPr>
            <a:spLocks noGrp="1"/>
          </p:cNvSpPr>
          <p:nvPr>
            <p:ph type="sldNum" sz="quarter" idx="12"/>
          </p:nvPr>
        </p:nvSpPr>
        <p:spPr/>
        <p:txBody>
          <a:bodyPr/>
          <a:lstStyle/>
          <a:p>
            <a:fld id="{152F3016-AA69-416D-BDB0-983B3F31D3A9}" type="slidenum">
              <a:rPr lang="en-US" smtClean="0"/>
              <a:t>25</a:t>
            </a:fld>
            <a:endParaRPr lang="en-US" dirty="0"/>
          </a:p>
        </p:txBody>
      </p:sp>
      <p:sp>
        <p:nvSpPr>
          <p:cNvPr id="12" name="TextBox 11">
            <a:extLst>
              <a:ext uri="{FF2B5EF4-FFF2-40B4-BE49-F238E27FC236}">
                <a16:creationId xmlns:a16="http://schemas.microsoft.com/office/drawing/2014/main" id="{1D379972-A6BC-BF3B-FF73-E59FFB1498A7}"/>
              </a:ext>
            </a:extLst>
          </p:cNvPr>
          <p:cNvSpPr txBox="1"/>
          <p:nvPr/>
        </p:nvSpPr>
        <p:spPr>
          <a:xfrm>
            <a:off x="3168050" y="302726"/>
            <a:ext cx="850348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2025 Budget vs. Actuals January-December, 2025 p.1</a:t>
            </a:r>
          </a:p>
        </p:txBody>
      </p:sp>
      <p:sp>
        <p:nvSpPr>
          <p:cNvPr id="16" name="TextBox 15">
            <a:extLst>
              <a:ext uri="{FF2B5EF4-FFF2-40B4-BE49-F238E27FC236}">
                <a16:creationId xmlns:a16="http://schemas.microsoft.com/office/drawing/2014/main" id="{14BC78CE-824A-96C8-71D8-3EF56135EBDD}"/>
              </a:ext>
            </a:extLst>
          </p:cNvPr>
          <p:cNvSpPr txBox="1"/>
          <p:nvPr/>
        </p:nvSpPr>
        <p:spPr>
          <a:xfrm>
            <a:off x="1173192" y="1028343"/>
            <a:ext cx="10386204" cy="2800767"/>
          </a:xfrm>
          <a:prstGeom prst="rect">
            <a:avLst/>
          </a:prstGeom>
          <a:noFill/>
        </p:spPr>
        <p:txBody>
          <a:bodyPr wrap="square">
            <a:spAutoFit/>
          </a:bodyPr>
          <a:lstStyle/>
          <a:p>
            <a:r>
              <a:rPr lang="en-US" sz="1100" u="sng" dirty="0"/>
              <a:t>Distribution account </a:t>
            </a:r>
            <a:r>
              <a:rPr lang="en-US" sz="1100" dirty="0">
                <a:effectLst>
                  <a:outerShdw blurRad="38100" dist="38100" dir="2700000" algn="tl">
                    <a:srgbClr val="000000">
                      <a:alpha val="43137"/>
                    </a:srgbClr>
                  </a:outerShdw>
                </a:effectLst>
              </a:rPr>
              <a:t>                                                                      2025</a:t>
            </a:r>
          </a:p>
          <a:p>
            <a:r>
              <a:rPr lang="en-US" sz="1100" dirty="0"/>
              <a:t>                                                                                                                             Over Budget                    Percent of                                         </a:t>
            </a:r>
          </a:p>
          <a:p>
            <a:r>
              <a:rPr lang="en-US" sz="1100" dirty="0"/>
              <a:t>                                                                       Actual                    Budget                      by                               Budget</a:t>
            </a:r>
          </a:p>
          <a:p>
            <a:endParaRPr lang="en-US" sz="1100" dirty="0"/>
          </a:p>
          <a:p>
            <a:r>
              <a:rPr lang="en-US" sz="1100" dirty="0"/>
              <a:t> Income</a:t>
            </a:r>
          </a:p>
          <a:p>
            <a:r>
              <a:rPr lang="en-US" sz="1100" dirty="0"/>
              <a:t>4000 Property Rental                                 70,817                    69,000               1,817                               103%</a:t>
            </a:r>
          </a:p>
          <a:p>
            <a:r>
              <a:rPr lang="en-US" sz="1100" dirty="0"/>
              <a:t>4100 Pledge Payments                              129,452                 120,000               9,452                              108%</a:t>
            </a:r>
          </a:p>
          <a:p>
            <a:r>
              <a:rPr lang="en-US" sz="1100" dirty="0"/>
              <a:t>4150 Pledge Payments (Prior Yr)               12,870                                            12,870</a:t>
            </a:r>
          </a:p>
          <a:p>
            <a:r>
              <a:rPr lang="en-US" sz="1100" dirty="0"/>
              <a:t>4160 Pledge Payment (Next Yr)                   1,225                                              1,225</a:t>
            </a:r>
          </a:p>
          <a:p>
            <a:r>
              <a:rPr lang="en-US" sz="1100" dirty="0"/>
              <a:t>4200 Plate Offerings                                    33,394                   11,000            22,394                               304%</a:t>
            </a:r>
          </a:p>
          <a:p>
            <a:r>
              <a:rPr lang="en-US" sz="1100" dirty="0"/>
              <a:t>4300 Other Operating Income/Gifts            6,791                  33,000           -26,209                                 21%</a:t>
            </a:r>
          </a:p>
          <a:p>
            <a:r>
              <a:rPr lang="en-US" sz="1100" dirty="0"/>
              <a:t>4400 Investment Income                               6,746                    6,000                  746                               112%</a:t>
            </a:r>
          </a:p>
          <a:p>
            <a:r>
              <a:rPr lang="en-US" sz="1100" dirty="0"/>
              <a:t>4500 MISCELLANEOUS INCOME                      200                                                200</a:t>
            </a:r>
          </a:p>
          <a:p>
            <a:r>
              <a:rPr lang="en-US" sz="1100" dirty="0"/>
              <a:t>4650 Interest Income                                          54                                                   54</a:t>
            </a:r>
          </a:p>
          <a:p>
            <a:endParaRPr lang="en-US" sz="1100" dirty="0"/>
          </a:p>
          <a:p>
            <a:r>
              <a:rPr lang="en-US" sz="1100" b="1" dirty="0"/>
              <a:t>Total for Income                                         261,549                 239,000           22,549                               109%</a:t>
            </a:r>
          </a:p>
        </p:txBody>
      </p:sp>
    </p:spTree>
    <p:extLst>
      <p:ext uri="{BB962C8B-B14F-4D97-AF65-F5344CB8AC3E}">
        <p14:creationId xmlns:p14="http://schemas.microsoft.com/office/powerpoint/2010/main" val="232871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84FA4-E621-284B-128B-478F9DC260D6}"/>
              </a:ext>
            </a:extLst>
          </p:cNvPr>
          <p:cNvSpPr>
            <a:spLocks noGrp="1"/>
          </p:cNvSpPr>
          <p:nvPr>
            <p:ph type="sldNum" sz="quarter" idx="12"/>
          </p:nvPr>
        </p:nvSpPr>
        <p:spPr/>
        <p:txBody>
          <a:bodyPr/>
          <a:lstStyle/>
          <a:p>
            <a:fld id="{152F3016-AA69-416D-BDB0-983B3F31D3A9}" type="slidenum">
              <a:rPr lang="en-US" smtClean="0"/>
              <a:t>26</a:t>
            </a:fld>
            <a:endParaRPr lang="en-US" dirty="0"/>
          </a:p>
        </p:txBody>
      </p:sp>
      <p:sp>
        <p:nvSpPr>
          <p:cNvPr id="6" name="TextBox 5">
            <a:extLst>
              <a:ext uri="{FF2B5EF4-FFF2-40B4-BE49-F238E27FC236}">
                <a16:creationId xmlns:a16="http://schemas.microsoft.com/office/drawing/2014/main" id="{0B73761B-9C3D-5A69-78E4-143DDCD0F549}"/>
              </a:ext>
            </a:extLst>
          </p:cNvPr>
          <p:cNvSpPr txBox="1"/>
          <p:nvPr/>
        </p:nvSpPr>
        <p:spPr>
          <a:xfrm>
            <a:off x="1019355" y="1302481"/>
            <a:ext cx="10153290" cy="4708981"/>
          </a:xfrm>
          <a:prstGeom prst="rect">
            <a:avLst/>
          </a:prstGeom>
          <a:noFill/>
        </p:spPr>
        <p:txBody>
          <a:bodyPr wrap="square">
            <a:spAutoFit/>
          </a:bodyPr>
          <a:lstStyle/>
          <a:p>
            <a:endParaRPr lang="en-US" sz="1200" dirty="0"/>
          </a:p>
          <a:p>
            <a:r>
              <a:rPr lang="en-US" sz="1200" u="sng" dirty="0"/>
              <a:t>Distribution account </a:t>
            </a:r>
            <a:r>
              <a:rPr lang="en-US" sz="1200" dirty="0">
                <a:effectLst>
                  <a:outerShdw blurRad="38100" dist="38100" dir="2700000" algn="tl">
                    <a:srgbClr val="000000">
                      <a:alpha val="43137"/>
                    </a:srgbClr>
                  </a:outerShdw>
                </a:effectLst>
              </a:rPr>
              <a:t>                                                                      2025</a:t>
            </a:r>
          </a:p>
          <a:p>
            <a:r>
              <a:rPr lang="en-US" sz="1200" dirty="0"/>
              <a:t>                                                                                                                             Over Budget                    Percent of                                         </a:t>
            </a:r>
          </a:p>
          <a:p>
            <a:r>
              <a:rPr lang="en-US" sz="1200" dirty="0"/>
              <a:t>                                                                       Actual                    Budget                      by                               Budget</a:t>
            </a:r>
          </a:p>
          <a:p>
            <a:endParaRPr lang="en-US" sz="1200" dirty="0"/>
          </a:p>
          <a:p>
            <a:r>
              <a:rPr lang="en-US" sz="1200" dirty="0"/>
              <a:t>Cost of Goods Sold</a:t>
            </a:r>
          </a:p>
          <a:p>
            <a:r>
              <a:rPr lang="en-US" sz="1200" b="1" dirty="0"/>
              <a:t>Gross Profit                                                 </a:t>
            </a:r>
            <a:r>
              <a:rPr lang="en-US" sz="1200" dirty="0"/>
              <a:t>261,549               239,000                22,549                               109%</a:t>
            </a:r>
          </a:p>
          <a:p>
            <a:r>
              <a:rPr lang="en-US" sz="1200" dirty="0"/>
              <a:t>Expenses</a:t>
            </a:r>
          </a:p>
          <a:p>
            <a:r>
              <a:rPr lang="en-US" sz="1200" dirty="0"/>
              <a:t>60165 Personnel Expenses</a:t>
            </a:r>
          </a:p>
          <a:p>
            <a:r>
              <a:rPr lang="en-US" sz="1200" dirty="0"/>
              <a:t>60170 Salary &amp; Wages                               76,861                   77,300                    -439                                  99%</a:t>
            </a:r>
          </a:p>
          <a:p>
            <a:r>
              <a:rPr lang="en-US" sz="1200" dirty="0"/>
              <a:t>60175 Employee Reimb. Exp.                      4,740                                                4,740</a:t>
            </a:r>
          </a:p>
          <a:p>
            <a:r>
              <a:rPr lang="en-US" sz="1200" dirty="0"/>
              <a:t>60180 Payroll Taxes                                       2,956                    3,600                    -644                                   82%</a:t>
            </a:r>
          </a:p>
          <a:p>
            <a:r>
              <a:rPr lang="en-US" sz="1200" dirty="0"/>
              <a:t>60190 Payroll Service Fee                            3,543                    3,600                       -57                                   98%</a:t>
            </a:r>
          </a:p>
          <a:p>
            <a:endParaRPr lang="en-US" sz="1200" dirty="0"/>
          </a:p>
          <a:p>
            <a:r>
              <a:rPr lang="en-US" sz="1200" b="1" dirty="0"/>
              <a:t>Total for 60165 Personnel Expenses       88,101                  84,500                   3,601                                 104%</a:t>
            </a:r>
          </a:p>
          <a:p>
            <a:r>
              <a:rPr lang="en-US" sz="1200" dirty="0"/>
              <a:t>60300 Administration Expenses</a:t>
            </a:r>
          </a:p>
          <a:p>
            <a:r>
              <a:rPr lang="en-US" sz="1200" dirty="0"/>
              <a:t>60000 Diocesan Assessment                     32,035                  35,000                 -2,965                                   92%</a:t>
            </a:r>
          </a:p>
          <a:p>
            <a:r>
              <a:rPr lang="en-US" sz="1200" dirty="0"/>
              <a:t>60100 Insurance                                          23,948                  20,000                  3,948                                 120%</a:t>
            </a:r>
          </a:p>
          <a:p>
            <a:r>
              <a:rPr lang="en-US" sz="1200" dirty="0"/>
              <a:t>60360 Office Supplies &amp; Other                    5,392                    4,000                  1,392                                  135%</a:t>
            </a:r>
          </a:p>
          <a:p>
            <a:r>
              <a:rPr lang="en-US" sz="1200" dirty="0"/>
              <a:t>60375 PayPal Fees                                            182                                                    182</a:t>
            </a:r>
          </a:p>
          <a:p>
            <a:r>
              <a:rPr lang="en-US" sz="1200" dirty="0"/>
              <a:t>60380 Software, Subscriptions, Website   5,854                    3,000                   2,854                                  195%</a:t>
            </a:r>
          </a:p>
          <a:p>
            <a:r>
              <a:rPr lang="en-US" sz="1200" dirty="0"/>
              <a:t>60750 Vehicle Repairs &amp; Maintenance       1,551                   1,000                       551                                  155%</a:t>
            </a:r>
          </a:p>
          <a:p>
            <a:r>
              <a:rPr lang="en-US" sz="1200" dirty="0"/>
              <a:t>61000 Property Taxes                                        573                      600                      - 27                                     96%</a:t>
            </a:r>
          </a:p>
          <a:p>
            <a:r>
              <a:rPr lang="en-US" sz="1200" dirty="0"/>
              <a:t>61100 Other Expenses                                   2,712                   5,500                  -2,788                                    49%</a:t>
            </a:r>
          </a:p>
          <a:p>
            <a:r>
              <a:rPr lang="en-US" sz="1200" b="1" dirty="0"/>
              <a:t>Total for 60300 Administration Expenses 72,246               69,100                    3,146                                  105%</a:t>
            </a:r>
          </a:p>
        </p:txBody>
      </p:sp>
      <p:sp>
        <p:nvSpPr>
          <p:cNvPr id="8" name="TextBox 7">
            <a:extLst>
              <a:ext uri="{FF2B5EF4-FFF2-40B4-BE49-F238E27FC236}">
                <a16:creationId xmlns:a16="http://schemas.microsoft.com/office/drawing/2014/main" id="{4519F8F6-16E9-4958-071A-E9985F9E19E9}"/>
              </a:ext>
            </a:extLst>
          </p:cNvPr>
          <p:cNvSpPr txBox="1"/>
          <p:nvPr/>
        </p:nvSpPr>
        <p:spPr>
          <a:xfrm>
            <a:off x="1337095" y="696378"/>
            <a:ext cx="1015329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2025 Budget vs. Actuals, p.2 January-December 2025</a:t>
            </a:r>
          </a:p>
        </p:txBody>
      </p:sp>
    </p:spTree>
    <p:extLst>
      <p:ext uri="{BB962C8B-B14F-4D97-AF65-F5344CB8AC3E}">
        <p14:creationId xmlns:p14="http://schemas.microsoft.com/office/powerpoint/2010/main" val="360203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A9D8-8708-4D90-34B0-6734C1183F82}"/>
              </a:ext>
            </a:extLst>
          </p:cNvPr>
          <p:cNvSpPr>
            <a:spLocks noGrp="1"/>
          </p:cNvSpPr>
          <p:nvPr>
            <p:ph type="title"/>
          </p:nvPr>
        </p:nvSpPr>
        <p:spPr>
          <a:xfrm>
            <a:off x="838200" y="365126"/>
            <a:ext cx="10515600" cy="937464"/>
          </a:xfrm>
        </p:spPr>
        <p:txBody>
          <a:bodyPr>
            <a:normAutofit/>
          </a:bodyPr>
          <a:lstStyle/>
          <a:p>
            <a:pPr algn="ctr"/>
            <a:r>
              <a:rPr lang="en-US" sz="2800" b="1" dirty="0">
                <a:latin typeface="Times New Roman" panose="02020603050405020304" pitchFamily="18" charset="0"/>
                <a:cs typeface="Times New Roman" panose="02020603050405020304" pitchFamily="18" charset="0"/>
              </a:rPr>
              <a:t>2025 Budget vs. Actuals, January-December 2025 p. 3</a:t>
            </a:r>
          </a:p>
        </p:txBody>
      </p:sp>
      <p:sp>
        <p:nvSpPr>
          <p:cNvPr id="3" name="Slide Number Placeholder 2">
            <a:extLst>
              <a:ext uri="{FF2B5EF4-FFF2-40B4-BE49-F238E27FC236}">
                <a16:creationId xmlns:a16="http://schemas.microsoft.com/office/drawing/2014/main" id="{3D30787B-D2B7-D865-3AA1-D9D757B1690D}"/>
              </a:ext>
            </a:extLst>
          </p:cNvPr>
          <p:cNvSpPr>
            <a:spLocks noGrp="1"/>
          </p:cNvSpPr>
          <p:nvPr>
            <p:ph type="sldNum" sz="quarter" idx="12"/>
          </p:nvPr>
        </p:nvSpPr>
        <p:spPr/>
        <p:txBody>
          <a:bodyPr/>
          <a:lstStyle/>
          <a:p>
            <a:fld id="{152F3016-AA69-416D-BDB0-983B3F31D3A9}" type="slidenum">
              <a:rPr lang="en-US" smtClean="0"/>
              <a:t>27</a:t>
            </a:fld>
            <a:endParaRPr lang="en-US" dirty="0"/>
          </a:p>
        </p:txBody>
      </p:sp>
      <p:sp>
        <p:nvSpPr>
          <p:cNvPr id="7" name="TextBox 6">
            <a:extLst>
              <a:ext uri="{FF2B5EF4-FFF2-40B4-BE49-F238E27FC236}">
                <a16:creationId xmlns:a16="http://schemas.microsoft.com/office/drawing/2014/main" id="{856E7A90-E894-3C58-EE55-708BE0415542}"/>
              </a:ext>
            </a:extLst>
          </p:cNvPr>
          <p:cNvSpPr txBox="1"/>
          <p:nvPr/>
        </p:nvSpPr>
        <p:spPr>
          <a:xfrm>
            <a:off x="638354" y="1582341"/>
            <a:ext cx="11076317" cy="4108817"/>
          </a:xfrm>
          <a:prstGeom prst="rect">
            <a:avLst/>
          </a:prstGeom>
          <a:noFill/>
        </p:spPr>
        <p:txBody>
          <a:bodyPr wrap="square">
            <a:spAutoFit/>
          </a:bodyPr>
          <a:lstStyle/>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Calibri" panose="020F0502020204030204"/>
                <a:ea typeface="+mn-ea"/>
                <a:cs typeface="+mn-cs"/>
              </a:rPr>
              <a:t>Distribution account </a:t>
            </a:r>
            <a:r>
              <a:rPr kumimoji="0" 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 Budget                    Percent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Actual                    Budget                      by                               Budget</a:t>
            </a:r>
          </a:p>
          <a:p>
            <a:endParaRPr lang="en-US" sz="1200" dirty="0"/>
          </a:p>
          <a:p>
            <a:endParaRPr lang="en-US" sz="1200" dirty="0"/>
          </a:p>
          <a:p>
            <a:r>
              <a:rPr lang="en-US" sz="1200" dirty="0"/>
              <a:t>60400 MUSIC &amp; WORSHIP</a:t>
            </a:r>
          </a:p>
          <a:p>
            <a:r>
              <a:rPr lang="en-US" sz="1200" dirty="0"/>
              <a:t>60240 Supply Clergy                                     4,530                      6,000              -1,470                             76%</a:t>
            </a:r>
          </a:p>
          <a:p>
            <a:r>
              <a:rPr lang="en-US" sz="1200" dirty="0"/>
              <a:t>60455 Music Supplies &amp; Other                      841                       3,000              -2,159                            28%</a:t>
            </a:r>
          </a:p>
          <a:p>
            <a:r>
              <a:rPr lang="en-US" sz="1200" dirty="0"/>
              <a:t>60470 Worship Supplies &amp; Other                  679                          500                   179                          136%</a:t>
            </a:r>
          </a:p>
          <a:p>
            <a:endParaRPr lang="en-US" sz="1200" dirty="0"/>
          </a:p>
          <a:p>
            <a:r>
              <a:rPr lang="en-US" sz="1200" b="1" dirty="0"/>
              <a:t>Total for 60400 MUSIC &amp; WORSHIP         6,050                       9,500              -3,450                             64%</a:t>
            </a:r>
          </a:p>
          <a:p>
            <a:endParaRPr lang="en-US" sz="1200" b="1" dirty="0"/>
          </a:p>
          <a:p>
            <a:r>
              <a:rPr lang="en-US" sz="1200" dirty="0"/>
              <a:t>60495 Facilities &amp; Grounds Expenses</a:t>
            </a:r>
          </a:p>
          <a:p>
            <a:endParaRPr lang="en-US" sz="1200" dirty="0"/>
          </a:p>
          <a:p>
            <a:r>
              <a:rPr lang="en-US" sz="1200" dirty="0"/>
              <a:t>60500 Property Repairs &amp; </a:t>
            </a:r>
            <a:r>
              <a:rPr lang="en-US" sz="1200" dirty="0" err="1"/>
              <a:t>Mntce</a:t>
            </a:r>
            <a:r>
              <a:rPr lang="en-US" sz="1200" dirty="0"/>
              <a:t>              5,792                      6,000                  -208                             97%</a:t>
            </a:r>
          </a:p>
          <a:p>
            <a:r>
              <a:rPr lang="en-US" sz="1200" dirty="0"/>
              <a:t>60540 Janitorial Services                          10,489                      6,000                4,489                           175%</a:t>
            </a:r>
          </a:p>
          <a:p>
            <a:r>
              <a:rPr lang="en-US" sz="1200" dirty="0"/>
              <a:t>60600 Utilities                                              5,660                      9,600               -3,940                             59%</a:t>
            </a:r>
          </a:p>
          <a:p>
            <a:r>
              <a:rPr lang="en-US" sz="1200" dirty="0"/>
              <a:t>60700 Landscaping Services                    34,486                    33,000                 1,486                           105%</a:t>
            </a:r>
          </a:p>
          <a:p>
            <a:endParaRPr lang="en-US" sz="1200" dirty="0"/>
          </a:p>
          <a:p>
            <a:r>
              <a:rPr lang="en-US" sz="1200" b="1" dirty="0"/>
              <a:t>Total for 60495 Facilities and </a:t>
            </a:r>
          </a:p>
          <a:p>
            <a:r>
              <a:rPr lang="en-US" sz="1200" b="1" dirty="0"/>
              <a:t>Grounds Expenses                                    56,427                    54,000                1,827                            103%</a:t>
            </a:r>
          </a:p>
        </p:txBody>
      </p:sp>
    </p:spTree>
    <p:extLst>
      <p:ext uri="{BB962C8B-B14F-4D97-AF65-F5344CB8AC3E}">
        <p14:creationId xmlns:p14="http://schemas.microsoft.com/office/powerpoint/2010/main" val="261896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15D0DC-C5DC-337E-93B8-740337246DF9}"/>
              </a:ext>
            </a:extLst>
          </p:cNvPr>
          <p:cNvSpPr>
            <a:spLocks noGrp="1"/>
          </p:cNvSpPr>
          <p:nvPr>
            <p:ph type="sldNum" sz="quarter" idx="12"/>
          </p:nvPr>
        </p:nvSpPr>
        <p:spPr/>
        <p:txBody>
          <a:bodyPr/>
          <a:lstStyle/>
          <a:p>
            <a:fld id="{152F3016-AA69-416D-BDB0-983B3F31D3A9}" type="slidenum">
              <a:rPr lang="en-US" smtClean="0"/>
              <a:t>28</a:t>
            </a:fld>
            <a:endParaRPr lang="en-US" dirty="0"/>
          </a:p>
        </p:txBody>
      </p:sp>
      <p:sp>
        <p:nvSpPr>
          <p:cNvPr id="4" name="TextBox 3">
            <a:extLst>
              <a:ext uri="{FF2B5EF4-FFF2-40B4-BE49-F238E27FC236}">
                <a16:creationId xmlns:a16="http://schemas.microsoft.com/office/drawing/2014/main" id="{2E4B946C-B612-4351-6D30-CAB4013C684D}"/>
              </a:ext>
            </a:extLst>
          </p:cNvPr>
          <p:cNvSpPr txBox="1"/>
          <p:nvPr/>
        </p:nvSpPr>
        <p:spPr>
          <a:xfrm>
            <a:off x="1181819" y="1305342"/>
            <a:ext cx="10317191" cy="4893647"/>
          </a:xfrm>
          <a:prstGeom prst="rect">
            <a:avLst/>
          </a:prstGeom>
          <a:noFill/>
        </p:spPr>
        <p:txBody>
          <a:bodyPr wrap="square">
            <a:spAutoFit/>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Distribution account </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Over Budget                    Percent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Actual                    Budget                      by                               Budget</a:t>
            </a:r>
          </a:p>
          <a:p>
            <a:endParaRPr lang="en-US" dirty="0"/>
          </a:p>
          <a:p>
            <a:r>
              <a:rPr lang="en-US" sz="1200" dirty="0"/>
              <a:t>60800 Rental Expense</a:t>
            </a:r>
          </a:p>
          <a:p>
            <a:r>
              <a:rPr lang="en-US" sz="1200" dirty="0"/>
              <a:t>60820 State Excise Tax (R)                         3,300                     3,000                  300                                  110%</a:t>
            </a:r>
          </a:p>
          <a:p>
            <a:r>
              <a:rPr lang="en-US" sz="1200" dirty="0"/>
              <a:t>60825 Property Repairs &amp; </a:t>
            </a:r>
            <a:r>
              <a:rPr lang="en-US" sz="1200" dirty="0" err="1"/>
              <a:t>Mntc</a:t>
            </a:r>
            <a:r>
              <a:rPr lang="en-US" sz="1200" dirty="0"/>
              <a:t> (R)         1,785                                              1,785</a:t>
            </a:r>
          </a:p>
          <a:p>
            <a:r>
              <a:rPr lang="en-US" sz="1200" dirty="0"/>
              <a:t>60840 Utilities (R)                                     12,341                   15,000             -2,659                                    82%</a:t>
            </a:r>
          </a:p>
          <a:p>
            <a:r>
              <a:rPr lang="en-US" sz="1200" dirty="0"/>
              <a:t>60860 Insurance (R)                                  19,281                  25,000             -5,719                                    77%</a:t>
            </a:r>
          </a:p>
          <a:p>
            <a:r>
              <a:rPr lang="en-US" sz="1200" dirty="0"/>
              <a:t>60880 Other Rental Expenses (R)                 939                                                939</a:t>
            </a:r>
          </a:p>
          <a:p>
            <a:endParaRPr lang="en-US" sz="1200" dirty="0"/>
          </a:p>
          <a:p>
            <a:r>
              <a:rPr lang="en-US" sz="1200" b="1" dirty="0"/>
              <a:t>Total for 60800 Rental Expense              37,646                 43,000             -5,354                                    88%</a:t>
            </a:r>
          </a:p>
          <a:p>
            <a:endParaRPr lang="en-US" sz="1200" b="1" dirty="0"/>
          </a:p>
          <a:p>
            <a:r>
              <a:rPr lang="en-US" sz="1200" dirty="0"/>
              <a:t>Uncategorized Expense                                 149                                                149</a:t>
            </a:r>
          </a:p>
          <a:p>
            <a:r>
              <a:rPr lang="en-US" sz="1200" b="1" dirty="0"/>
              <a:t>Total for Expenses                                  260,620                260,700                  -80                                 100%</a:t>
            </a:r>
          </a:p>
          <a:p>
            <a:endParaRPr lang="en-US" sz="1200" b="1" dirty="0"/>
          </a:p>
          <a:p>
            <a:r>
              <a:rPr lang="en-US" sz="1200" b="1" dirty="0"/>
              <a:t>Net Operating Income                                   929                 -21,700            22,629                                    -4%</a:t>
            </a:r>
          </a:p>
          <a:p>
            <a:endParaRPr lang="en-US" sz="1200" dirty="0"/>
          </a:p>
          <a:p>
            <a:r>
              <a:rPr lang="en-US" sz="1200" dirty="0"/>
              <a:t>Other Income</a:t>
            </a:r>
          </a:p>
          <a:p>
            <a:r>
              <a:rPr lang="en-US" sz="1200" dirty="0"/>
              <a:t>Other Expenses</a:t>
            </a:r>
          </a:p>
          <a:p>
            <a:r>
              <a:rPr lang="en-US" sz="1200" dirty="0"/>
              <a:t>Net Other Income</a:t>
            </a:r>
          </a:p>
          <a:p>
            <a:r>
              <a:rPr lang="en-US" sz="1200" b="1" dirty="0"/>
              <a:t>Net Income                                                    929                  -21,700            22,629                                    -4%</a:t>
            </a:r>
          </a:p>
          <a:p>
            <a:endParaRPr lang="en-US" sz="1200" dirty="0"/>
          </a:p>
          <a:p>
            <a:r>
              <a:rPr lang="en-US" sz="1200" dirty="0"/>
              <a:t>Cash Basis Monday, January 19, 2026 06:04 AM GMT</a:t>
            </a:r>
          </a:p>
        </p:txBody>
      </p:sp>
      <p:sp>
        <p:nvSpPr>
          <p:cNvPr id="5" name="TextBox 4">
            <a:extLst>
              <a:ext uri="{FF2B5EF4-FFF2-40B4-BE49-F238E27FC236}">
                <a16:creationId xmlns:a16="http://schemas.microsoft.com/office/drawing/2014/main" id="{8E5E671F-7640-F4A4-4C62-12266617AC70}"/>
              </a:ext>
            </a:extLst>
          </p:cNvPr>
          <p:cNvSpPr txBox="1"/>
          <p:nvPr/>
        </p:nvSpPr>
        <p:spPr>
          <a:xfrm>
            <a:off x="1181819" y="659011"/>
            <a:ext cx="961845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2025 Budget vs. Actuals, January – December 2025, p.4</a:t>
            </a:r>
          </a:p>
        </p:txBody>
      </p:sp>
    </p:spTree>
    <p:extLst>
      <p:ext uri="{BB962C8B-B14F-4D97-AF65-F5344CB8AC3E}">
        <p14:creationId xmlns:p14="http://schemas.microsoft.com/office/powerpoint/2010/main" val="46415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35547-CD21-58C0-3C9A-4D162628DE8E}"/>
              </a:ext>
            </a:extLst>
          </p:cNvPr>
          <p:cNvSpPr>
            <a:spLocks noGrp="1"/>
          </p:cNvSpPr>
          <p:nvPr>
            <p:ph type="sldNum" sz="quarter" idx="12"/>
          </p:nvPr>
        </p:nvSpPr>
        <p:spPr/>
        <p:txBody>
          <a:bodyPr/>
          <a:lstStyle/>
          <a:p>
            <a:fld id="{152F3016-AA69-416D-BDB0-983B3F31D3A9}" type="slidenum">
              <a:rPr lang="en-US" smtClean="0"/>
              <a:t>29</a:t>
            </a:fld>
            <a:endParaRPr lang="en-US" dirty="0"/>
          </a:p>
        </p:txBody>
      </p:sp>
      <p:sp>
        <p:nvSpPr>
          <p:cNvPr id="4" name="TextBox 3">
            <a:extLst>
              <a:ext uri="{FF2B5EF4-FFF2-40B4-BE49-F238E27FC236}">
                <a16:creationId xmlns:a16="http://schemas.microsoft.com/office/drawing/2014/main" id="{ABAEB760-446D-61D1-5DB5-63180A7AAD34}"/>
              </a:ext>
            </a:extLst>
          </p:cNvPr>
          <p:cNvSpPr txBox="1"/>
          <p:nvPr/>
        </p:nvSpPr>
        <p:spPr>
          <a:xfrm>
            <a:off x="293298" y="302250"/>
            <a:ext cx="10593237"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Budget Overview_2026 Annual </a:t>
            </a:r>
          </a:p>
          <a:p>
            <a:pPr algn="ctr"/>
            <a:r>
              <a:rPr lang="en-US" sz="2800" b="1" dirty="0">
                <a:latin typeface="Times New Roman" panose="02020603050405020304" pitchFamily="18" charset="0"/>
                <a:cs typeface="Times New Roman" panose="02020603050405020304" pitchFamily="18" charset="0"/>
              </a:rPr>
              <a:t>Christ Church Episcopal,  January-December, 2026</a:t>
            </a:r>
          </a:p>
        </p:txBody>
      </p:sp>
      <p:sp>
        <p:nvSpPr>
          <p:cNvPr id="8" name="TextBox 7">
            <a:extLst>
              <a:ext uri="{FF2B5EF4-FFF2-40B4-BE49-F238E27FC236}">
                <a16:creationId xmlns:a16="http://schemas.microsoft.com/office/drawing/2014/main" id="{A1FA9242-6E1A-5F68-E8FC-5CA764BBD366}"/>
              </a:ext>
            </a:extLst>
          </p:cNvPr>
          <p:cNvSpPr txBox="1"/>
          <p:nvPr/>
        </p:nvSpPr>
        <p:spPr>
          <a:xfrm>
            <a:off x="838200" y="1225580"/>
            <a:ext cx="10515600" cy="4370427"/>
          </a:xfrm>
          <a:prstGeom prst="rect">
            <a:avLst/>
          </a:prstGeom>
          <a:noFill/>
        </p:spPr>
        <p:txBody>
          <a:bodyPr wrap="square">
            <a:spAutoFit/>
          </a:bodyPr>
          <a:lstStyle/>
          <a:p>
            <a:endParaRPr lang="en-US" sz="1200" dirty="0"/>
          </a:p>
          <a:p>
            <a:r>
              <a:rPr lang="en-US" sz="1200" dirty="0"/>
              <a:t>                </a:t>
            </a:r>
            <a:r>
              <a:rPr lang="en-US" sz="1400" b="1" dirty="0"/>
              <a:t>ACCOUNT NAME                                                              2026</a:t>
            </a:r>
          </a:p>
          <a:p>
            <a:endParaRPr lang="en-US" sz="1200" dirty="0"/>
          </a:p>
          <a:p>
            <a:r>
              <a:rPr lang="en-US" sz="1200" dirty="0"/>
              <a:t>Income</a:t>
            </a:r>
          </a:p>
          <a:p>
            <a:r>
              <a:rPr lang="en-US" sz="1200" dirty="0"/>
              <a:t>4000 Property Rental                                                                                 47,000.00</a:t>
            </a:r>
          </a:p>
          <a:p>
            <a:r>
              <a:rPr lang="en-US" sz="1200" dirty="0"/>
              <a:t>4100 Pledge Payments                                                                            112,000.00</a:t>
            </a:r>
          </a:p>
          <a:p>
            <a:r>
              <a:rPr lang="en-US" sz="1200" dirty="0"/>
              <a:t>4150 Pledge Payments (Prior Yr)                                                                        0.00</a:t>
            </a:r>
          </a:p>
          <a:p>
            <a:r>
              <a:rPr lang="en-US" sz="1200" dirty="0"/>
              <a:t>4160 Pledge Payment (Next Yr)                                                                          0.00</a:t>
            </a:r>
          </a:p>
          <a:p>
            <a:r>
              <a:rPr lang="en-US" sz="1200" dirty="0"/>
              <a:t>4200 Plate Offerings                                                                                   30,000.00</a:t>
            </a:r>
          </a:p>
          <a:p>
            <a:r>
              <a:rPr lang="en-US" sz="1200" dirty="0"/>
              <a:t>4300 Other Operating Income/Gifts                                                          6,500.00</a:t>
            </a:r>
          </a:p>
          <a:p>
            <a:r>
              <a:rPr lang="en-US" sz="1200" dirty="0"/>
              <a:t>4400 Investment Income                                                                             7,000.00</a:t>
            </a:r>
          </a:p>
          <a:p>
            <a:endParaRPr lang="en-US" sz="1200" b="1" dirty="0"/>
          </a:p>
          <a:p>
            <a:r>
              <a:rPr lang="en-US" sz="1200" b="1" dirty="0"/>
              <a:t>Total for Income                                                                                       202,500.00</a:t>
            </a:r>
          </a:p>
          <a:p>
            <a:r>
              <a:rPr lang="en-US" sz="1200" dirty="0"/>
              <a:t>Cost of Goods Sold</a:t>
            </a:r>
          </a:p>
          <a:p>
            <a:r>
              <a:rPr lang="en-US" sz="1200" b="1" dirty="0"/>
              <a:t>Gross Profit                                                                                               202,500.00</a:t>
            </a:r>
          </a:p>
          <a:p>
            <a:endParaRPr lang="en-US" sz="1200" b="1" dirty="0"/>
          </a:p>
          <a:p>
            <a:r>
              <a:rPr lang="en-US" sz="1200" b="1" dirty="0"/>
              <a:t>Expenses</a:t>
            </a:r>
          </a:p>
          <a:p>
            <a:r>
              <a:rPr lang="en-US" sz="1200" dirty="0"/>
              <a:t>60165 Personnel Expenses</a:t>
            </a:r>
          </a:p>
          <a:p>
            <a:r>
              <a:rPr lang="en-US" sz="1200" dirty="0"/>
              <a:t>60170 Salary &amp; Wages                                                                               83,500.00</a:t>
            </a:r>
          </a:p>
          <a:p>
            <a:r>
              <a:rPr lang="en-US" sz="1200" dirty="0"/>
              <a:t>60180 Payroll Taxes                                                                                      5,300.00</a:t>
            </a:r>
          </a:p>
          <a:p>
            <a:r>
              <a:rPr lang="en-US" sz="1200" dirty="0"/>
              <a:t>60190 Payroll Service Fee                                                                           4,000.00</a:t>
            </a:r>
          </a:p>
          <a:p>
            <a:r>
              <a:rPr lang="en-US" sz="1200" b="1" dirty="0"/>
              <a:t>Total for 60165 Personnel Expenses                                                      92,800.00</a:t>
            </a:r>
          </a:p>
          <a:p>
            <a:endParaRPr lang="en-US" sz="1200" b="1" dirty="0"/>
          </a:p>
        </p:txBody>
      </p:sp>
    </p:spTree>
    <p:extLst>
      <p:ext uri="{BB962C8B-B14F-4D97-AF65-F5344CB8AC3E}">
        <p14:creationId xmlns:p14="http://schemas.microsoft.com/office/powerpoint/2010/main" val="119705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a:t>
            </a:r>
          </a:p>
        </p:txBody>
      </p:sp>
      <p:sp>
        <p:nvSpPr>
          <p:cNvPr id="3" name="Content Placeholder 2"/>
          <p:cNvSpPr>
            <a:spLocks noGrp="1"/>
          </p:cNvSpPr>
          <p:nvPr>
            <p:ph sz="half" idx="1"/>
          </p:nvPr>
        </p:nvSpPr>
        <p:spPr/>
        <p:txBody>
          <a:bodyPr>
            <a:normAutofit/>
          </a:bodyPr>
          <a:lstStyle/>
          <a:p>
            <a:pPr>
              <a:buFont typeface="Wingdings"/>
              <a:buChar char="Ø"/>
            </a:pPr>
            <a:r>
              <a:rPr lang="en-US" dirty="0">
                <a:latin typeface="Arial" panose="020B0604020202020204" pitchFamily="34" charset="0"/>
                <a:cs typeface="Arial" panose="020B0604020202020204" pitchFamily="34" charset="0"/>
              </a:rPr>
              <a:t>Reports</a:t>
            </a:r>
          </a:p>
          <a:p>
            <a:pPr lvl="1">
              <a:buFont typeface="Wingdings"/>
              <a:buChar char="Ø"/>
            </a:pPr>
            <a:r>
              <a:rPr lang="en-US" dirty="0">
                <a:latin typeface="Arial" panose="020B0604020202020204" pitchFamily="34" charset="0"/>
                <a:cs typeface="Arial" panose="020B0604020202020204" pitchFamily="34" charset="0"/>
              </a:rPr>
              <a:t>Vicar</a:t>
            </a:r>
          </a:p>
          <a:p>
            <a:pPr lvl="1">
              <a:buFont typeface="Wingdings"/>
              <a:buChar char="Ø"/>
            </a:pPr>
            <a:r>
              <a:rPr lang="en-US" dirty="0">
                <a:latin typeface="Arial" panose="020B0604020202020204" pitchFamily="34" charset="0"/>
                <a:cs typeface="Arial" panose="020B0604020202020204" pitchFamily="34" charset="0"/>
              </a:rPr>
              <a:t>Bishop’s Warden</a:t>
            </a:r>
          </a:p>
          <a:p>
            <a:pPr lvl="1">
              <a:buFont typeface="Wingdings"/>
              <a:buChar char="Ø"/>
            </a:pPr>
            <a:r>
              <a:rPr lang="en-US" dirty="0">
                <a:latin typeface="Arial" panose="020B0604020202020204" pitchFamily="34" charset="0"/>
                <a:cs typeface="Arial" panose="020B0604020202020204" pitchFamily="34" charset="0"/>
              </a:rPr>
              <a:t>People’s Warden’s</a:t>
            </a:r>
          </a:p>
          <a:p>
            <a:pPr lvl="1">
              <a:buFont typeface="Wingdings"/>
              <a:buChar char="Ø"/>
            </a:pPr>
            <a:r>
              <a:rPr lang="en-US" dirty="0">
                <a:latin typeface="Arial" panose="020B0604020202020204" pitchFamily="34" charset="0"/>
                <a:cs typeface="Arial" panose="020B0604020202020204" pitchFamily="34" charset="0"/>
              </a:rPr>
              <a:t>Treasurer Report</a:t>
            </a:r>
          </a:p>
          <a:p>
            <a:pPr marL="685800" marR="0" lvl="1" indent="-228600" algn="l" defTabSz="914400" rtl="0" eaLnBrk="1" fontAlgn="auto" latinLnBrk="0" hangingPunct="1">
              <a:lnSpc>
                <a:spcPct val="90000"/>
              </a:lnSpc>
              <a:spcBef>
                <a:spcPts val="500"/>
              </a:spcBef>
              <a:spcAft>
                <a:spcPts val="0"/>
              </a:spcAft>
              <a:buClrTx/>
              <a:buSzTx/>
              <a:buFont typeface="Wingdings"/>
              <a:buChar char="Ø"/>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Old Business</a:t>
            </a:r>
          </a:p>
          <a:p>
            <a:pPr marL="685800" marR="0" lvl="1" indent="-228600" algn="l" defTabSz="914400" rtl="0" eaLnBrk="1" fontAlgn="auto" latinLnBrk="0" hangingPunct="1">
              <a:lnSpc>
                <a:spcPct val="90000"/>
              </a:lnSpc>
              <a:spcBef>
                <a:spcPts val="500"/>
              </a:spcBef>
              <a:spcAft>
                <a:spcPts val="0"/>
              </a:spcAft>
              <a:buClrTx/>
              <a:buSzTx/>
              <a:buFont typeface="Wingdings"/>
              <a:buChar char="Ø"/>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Business, Nominations &amp;Voting</a:t>
            </a:r>
          </a:p>
        </p:txBody>
      </p:sp>
      <p:sp>
        <p:nvSpPr>
          <p:cNvPr id="4" name="Content Placeholder 3"/>
          <p:cNvSpPr>
            <a:spLocks noGrp="1"/>
          </p:cNvSpPr>
          <p:nvPr>
            <p:ph sz="half" idx="2"/>
          </p:nvPr>
        </p:nvSpPr>
        <p:spPr>
          <a:xfrm>
            <a:off x="6172200" y="1572126"/>
            <a:ext cx="5181600" cy="4920749"/>
          </a:xfrm>
        </p:spPr>
        <p:txBody>
          <a:bodyPr>
            <a:normAutofit/>
          </a:bodyPr>
          <a:lstStyle/>
          <a:p>
            <a:pPr>
              <a:buFont typeface="Wingdings"/>
              <a:buChar char="Ø"/>
            </a:pPr>
            <a:r>
              <a:rPr lang="en-US" dirty="0">
                <a:latin typeface="Arial" panose="020B0604020202020204" pitchFamily="34" charset="0"/>
                <a:cs typeface="Arial" panose="020B0604020202020204" pitchFamily="34" charset="0"/>
              </a:rPr>
              <a:t>Committee Reports/Other Business</a:t>
            </a:r>
          </a:p>
          <a:p>
            <a:pPr lvl="1">
              <a:buFont typeface="Wingdings"/>
              <a:buChar char="Ø"/>
            </a:pPr>
            <a:r>
              <a:rPr lang="en-US" dirty="0">
                <a:latin typeface="Arial" panose="020B0604020202020204" pitchFamily="34" charset="0"/>
                <a:cs typeface="Arial" panose="020B0604020202020204" pitchFamily="34" charset="0"/>
              </a:rPr>
              <a:t>Altar Guild</a:t>
            </a:r>
          </a:p>
          <a:p>
            <a:pPr lvl="1">
              <a:buFont typeface="Wingdings"/>
              <a:buChar char="Ø"/>
            </a:pPr>
            <a:r>
              <a:rPr lang="en-US" dirty="0">
                <a:latin typeface="Arial" panose="020B0604020202020204" pitchFamily="34" charset="0"/>
                <a:cs typeface="Arial" panose="020B0604020202020204" pitchFamily="34" charset="0"/>
              </a:rPr>
              <a:t>Cemetery</a:t>
            </a:r>
          </a:p>
          <a:p>
            <a:pPr lvl="1">
              <a:buFont typeface="Wingdings"/>
              <a:buChar char="Ø"/>
            </a:pPr>
            <a:r>
              <a:rPr lang="en-US" dirty="0">
                <a:latin typeface="Arial" panose="020B0604020202020204" pitchFamily="34" charset="0"/>
                <a:cs typeface="Arial" panose="020B0604020202020204" pitchFamily="34" charset="0"/>
              </a:rPr>
              <a:t>Christian Education</a:t>
            </a:r>
          </a:p>
          <a:p>
            <a:pPr lvl="1">
              <a:buFont typeface="Wingdings"/>
              <a:buChar char="Ø"/>
            </a:pPr>
            <a:r>
              <a:rPr lang="en-US" dirty="0">
                <a:latin typeface="Arial" panose="020B0604020202020204" pitchFamily="34" charset="0"/>
                <a:cs typeface="Arial" panose="020B0604020202020204" pitchFamily="34" charset="0"/>
              </a:rPr>
              <a:t>Communications and Nu’Oli</a:t>
            </a:r>
          </a:p>
          <a:p>
            <a:pPr lvl="1">
              <a:buFont typeface="Wingdings"/>
              <a:buChar char="Ø"/>
            </a:pPr>
            <a:r>
              <a:rPr lang="en-US" dirty="0">
                <a:latin typeface="Arial" panose="020B0604020202020204" pitchFamily="34" charset="0"/>
                <a:cs typeface="Arial" panose="020B0604020202020204" pitchFamily="34" charset="0"/>
              </a:rPr>
              <a:t>Hospitality</a:t>
            </a:r>
          </a:p>
          <a:p>
            <a:pPr lvl="1">
              <a:buFont typeface="Wingdings"/>
              <a:buChar char="Ø"/>
            </a:pPr>
            <a:r>
              <a:rPr lang="en-US" dirty="0">
                <a:latin typeface="Arial" panose="020B0604020202020204" pitchFamily="34" charset="0"/>
                <a:cs typeface="Arial" panose="020B0604020202020204" pitchFamily="34" charset="0"/>
              </a:rPr>
              <a:t>Nominating</a:t>
            </a:r>
          </a:p>
          <a:p>
            <a:pPr lvl="1">
              <a:buFont typeface="Wingdings"/>
              <a:buChar char="Ø"/>
            </a:pPr>
            <a:r>
              <a:rPr lang="en-US" dirty="0">
                <a:latin typeface="Arial" panose="020B0604020202020204" pitchFamily="34" charset="0"/>
                <a:cs typeface="Arial" panose="020B0604020202020204" pitchFamily="34" charset="0"/>
              </a:rPr>
              <a:t>Outreach (and in Vicar’s report)</a:t>
            </a:r>
          </a:p>
          <a:p>
            <a:pPr lvl="1">
              <a:buFont typeface="Wingdings"/>
              <a:buChar char="Ø"/>
            </a:pPr>
            <a:r>
              <a:rPr lang="en-US" dirty="0">
                <a:latin typeface="Arial" panose="020B0604020202020204" pitchFamily="34" charset="0"/>
                <a:cs typeface="Arial" panose="020B0604020202020204" pitchFamily="34" charset="0"/>
              </a:rPr>
              <a:t>Pastoral Care</a:t>
            </a:r>
          </a:p>
          <a:p>
            <a:pPr lvl="1">
              <a:buFont typeface="Wingdings"/>
              <a:buChar char="Ø"/>
            </a:pPr>
            <a:r>
              <a:rPr lang="en-US" dirty="0">
                <a:latin typeface="Arial" panose="020B0604020202020204" pitchFamily="34" charset="0"/>
                <a:cs typeface="Arial" panose="020B0604020202020204" pitchFamily="34" charset="0"/>
              </a:rPr>
              <a:t>Worship</a:t>
            </a:r>
          </a:p>
          <a:p>
            <a:pPr lvl="1">
              <a:buFont typeface="Wingdings"/>
              <a:buChar char="Ø"/>
            </a:pPr>
            <a:r>
              <a:rPr lang="en-US" dirty="0">
                <a:latin typeface="Arial" panose="020B0604020202020204" pitchFamily="34" charset="0"/>
                <a:cs typeface="Arial" panose="020B0604020202020204" pitchFamily="34" charset="0"/>
              </a:rPr>
              <a:t>Adjourn</a:t>
            </a:r>
          </a:p>
        </p:txBody>
      </p:sp>
      <p:sp>
        <p:nvSpPr>
          <p:cNvPr id="5" name="Slide Number Placeholder 4">
            <a:extLst>
              <a:ext uri="{FF2B5EF4-FFF2-40B4-BE49-F238E27FC236}">
                <a16:creationId xmlns:a16="http://schemas.microsoft.com/office/drawing/2014/main" id="{B0F55A78-D383-5BA4-F3BA-AC5452296A7B}"/>
              </a:ext>
            </a:extLst>
          </p:cNvPr>
          <p:cNvSpPr>
            <a:spLocks noGrp="1"/>
          </p:cNvSpPr>
          <p:nvPr>
            <p:ph type="sldNum" sz="quarter" idx="12"/>
          </p:nvPr>
        </p:nvSpPr>
        <p:spPr/>
        <p:txBody>
          <a:bodyPr/>
          <a:lstStyle/>
          <a:p>
            <a:fld id="{152F3016-AA69-416D-BDB0-983B3F31D3A9}" type="slidenum">
              <a:rPr lang="en-US" smtClean="0"/>
              <a:t>3</a:t>
            </a:fld>
            <a:endParaRPr lang="en-US" dirty="0"/>
          </a:p>
        </p:txBody>
      </p:sp>
    </p:spTree>
    <p:extLst>
      <p:ext uri="{BB962C8B-B14F-4D97-AF65-F5344CB8AC3E}">
        <p14:creationId xmlns:p14="http://schemas.microsoft.com/office/powerpoint/2010/main" val="154726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4121-E089-204E-966F-4D913B1C1B17}"/>
              </a:ext>
            </a:extLst>
          </p:cNvPr>
          <p:cNvSpPr>
            <a:spLocks noGrp="1"/>
          </p:cNvSpPr>
          <p:nvPr>
            <p:ph type="title"/>
          </p:nvPr>
        </p:nvSpPr>
        <p:spPr>
          <a:xfrm>
            <a:off x="838200" y="382378"/>
            <a:ext cx="10515600" cy="1325563"/>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Budget Overview_2026 Annual </a:t>
            </a:r>
            <a:b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Christ Church Episcopal,  January-December, 2026, p.2</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75C36FF-19FA-3C2C-6179-CAF2E27BBB47}"/>
              </a:ext>
            </a:extLst>
          </p:cNvPr>
          <p:cNvSpPr>
            <a:spLocks noGrp="1"/>
          </p:cNvSpPr>
          <p:nvPr>
            <p:ph type="sldNum" sz="quarter" idx="12"/>
          </p:nvPr>
        </p:nvSpPr>
        <p:spPr/>
        <p:txBody>
          <a:bodyPr/>
          <a:lstStyle/>
          <a:p>
            <a:fld id="{152F3016-AA69-416D-BDB0-983B3F31D3A9}" type="slidenum">
              <a:rPr lang="en-US" smtClean="0"/>
              <a:t>30</a:t>
            </a:fld>
            <a:endParaRPr lang="en-US" dirty="0"/>
          </a:p>
        </p:txBody>
      </p:sp>
      <p:sp>
        <p:nvSpPr>
          <p:cNvPr id="5" name="TextBox 4">
            <a:extLst>
              <a:ext uri="{FF2B5EF4-FFF2-40B4-BE49-F238E27FC236}">
                <a16:creationId xmlns:a16="http://schemas.microsoft.com/office/drawing/2014/main" id="{F9E25045-D67F-2D11-5176-8A5E9AC7BB1D}"/>
              </a:ext>
            </a:extLst>
          </p:cNvPr>
          <p:cNvSpPr txBox="1"/>
          <p:nvPr/>
        </p:nvSpPr>
        <p:spPr>
          <a:xfrm>
            <a:off x="838200" y="1723821"/>
            <a:ext cx="8408598"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alibri" panose="020F0502020204030204"/>
              </a:rPr>
              <a:t>                          ACCOUNT NAME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60300 Administration Expenses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60000 Diocesan Assessment                                                                             28,000.00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60100 Insurance                                                                                                  24,000.00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60360 Office Supplies &amp; Other                                                                            5,400.00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60375 PayPal Fees                                                                                                    200.00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60380 Software, Subscriptions, Website                                                           6,000.00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60750 Vehicle Repairs &amp; Maintenance                                                              1,500.00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61000 Property Taxes                                                                                              600.00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61100 Other Expenses                                                                                         2,800.00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Total for 60300 Administration Expenses                                                     68,500.00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60400 MUSIC &amp; WORSHIP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60240 Supply Clergy                                                                                            5,000.00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60455 Music Supplies &amp; Other                                                                             900.00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60470 Worship Supplies &amp; Other                                                                         700.00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Total for 60400 MUSIC &amp; WORSHIP                                                                6,600.00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60495 Facilities &amp; Grounds Expenses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60500 Property Repairs &amp; Maintenance                                                         6,700.00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60540 Janitorial Services                                                                                 11,000.00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60600 Utilities                                                                                                     6,000.00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60700 Landscaping Services                                                                           35,000.00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Total for 60495 Facilities &amp; Grounds Expenses                                          58,700.00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60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FC4D-66A0-A92B-CF4A-9809F3230670}"/>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Budget Overview_2026 Annual </a:t>
            </a:r>
            <a:b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Christ Church Episcopal,  January-December, 2026, p.3</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822CEAB-F8B0-CBB3-0706-B291AC3FC62C}"/>
              </a:ext>
            </a:extLst>
          </p:cNvPr>
          <p:cNvSpPr>
            <a:spLocks noGrp="1"/>
          </p:cNvSpPr>
          <p:nvPr>
            <p:ph type="sldNum" sz="quarter" idx="12"/>
          </p:nvPr>
        </p:nvSpPr>
        <p:spPr/>
        <p:txBody>
          <a:bodyPr/>
          <a:lstStyle/>
          <a:p>
            <a:fld id="{152F3016-AA69-416D-BDB0-983B3F31D3A9}" type="slidenum">
              <a:rPr lang="en-US" smtClean="0"/>
              <a:t>31</a:t>
            </a:fld>
            <a:endParaRPr lang="en-US" dirty="0"/>
          </a:p>
        </p:txBody>
      </p:sp>
      <p:sp>
        <p:nvSpPr>
          <p:cNvPr id="6" name="TextBox 5">
            <a:extLst>
              <a:ext uri="{FF2B5EF4-FFF2-40B4-BE49-F238E27FC236}">
                <a16:creationId xmlns:a16="http://schemas.microsoft.com/office/drawing/2014/main" id="{E9558654-CB6F-A9A0-2C1A-BD80DBC8FF6A}"/>
              </a:ext>
            </a:extLst>
          </p:cNvPr>
          <p:cNvSpPr txBox="1"/>
          <p:nvPr/>
        </p:nvSpPr>
        <p:spPr>
          <a:xfrm>
            <a:off x="715992" y="2086010"/>
            <a:ext cx="999801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Account Name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60800 Rental Expense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60820 State Excise Tax (R)                                                                                                   3,000.00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60825 Property Repairs &amp; Maintenance (R)                                                                     2,500.00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60840 Utilities (R)                                                                                                               12,000.00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60860 Insurance (R)                                                                                                           20,000.00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60880 Other Rental Expenses (R)                                                                                       1,000.00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Total for 60800 Rental Expense                                                                                       38,500.00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Total for Expenses                                                                                                            265,100.00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Net Operating Income                                                                                                       </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62,600.00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31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1AB5-538C-CF58-083E-126CCD671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36B4F-68E8-E4AC-AA6B-08B8D9A9B39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Nominating Report, January 2026</a:t>
            </a:r>
            <a:r>
              <a:rPr lang="en-US" sz="1600" dirty="0">
                <a:latin typeface="Times New Roman" panose="02020603050405020304" pitchFamily="18" charset="0"/>
                <a:cs typeface="Times New Roman" panose="02020603050405020304" pitchFamily="18" charset="0"/>
              </a:rPr>
              <a:t> p. 1</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AE9EE4-07EE-B61E-E596-A01BA2AF2631}"/>
              </a:ext>
            </a:extLst>
          </p:cNvPr>
          <p:cNvSpPr>
            <a:spLocks noGrp="1"/>
          </p:cNvSpPr>
          <p:nvPr>
            <p:ph type="sldNum" sz="quarter" idx="12"/>
          </p:nvPr>
        </p:nvSpPr>
        <p:spPr/>
        <p:txBody>
          <a:bodyPr/>
          <a:lstStyle/>
          <a:p>
            <a:fld id="{152F3016-AA69-416D-BDB0-983B3F31D3A9}" type="slidenum">
              <a:rPr lang="en-US" smtClean="0"/>
              <a:t>32</a:t>
            </a:fld>
            <a:endParaRPr lang="en-US" dirty="0"/>
          </a:p>
        </p:txBody>
      </p:sp>
      <p:sp>
        <p:nvSpPr>
          <p:cNvPr id="6" name="Content Placeholder 5">
            <a:extLst>
              <a:ext uri="{FF2B5EF4-FFF2-40B4-BE49-F238E27FC236}">
                <a16:creationId xmlns:a16="http://schemas.microsoft.com/office/drawing/2014/main" id="{BE82FD29-7248-2519-151E-40548EFB853E}"/>
              </a:ext>
            </a:extLst>
          </p:cNvPr>
          <p:cNvSpPr>
            <a:spLocks noGrp="1"/>
          </p:cNvSpPr>
          <p:nvPr>
            <p:ph idx="1"/>
          </p:nvPr>
        </p:nvSpPr>
        <p:spPr>
          <a:xfrm>
            <a:off x="838200" y="1440611"/>
            <a:ext cx="10515600" cy="4915739"/>
          </a:xfrm>
        </p:spPr>
        <p:txBody>
          <a:bodyPr>
            <a:normAutofit fontScale="25000" lnSpcReduction="20000"/>
          </a:bodyPr>
          <a:lstStyle/>
          <a:p>
            <a:r>
              <a:rPr lang="en-US" sz="5600" b="1" dirty="0">
                <a:latin typeface="Arial" panose="020B0604020202020204" pitchFamily="34" charset="0"/>
                <a:cs typeface="Arial" panose="020B0604020202020204" pitchFamily="34" charset="0"/>
              </a:rPr>
              <a:t>Chair</a:t>
            </a:r>
            <a:r>
              <a:rPr lang="en-US" sz="5600" dirty="0">
                <a:latin typeface="Arial" panose="020B0604020202020204" pitchFamily="34" charset="0"/>
                <a:cs typeface="Arial" panose="020B0604020202020204" pitchFamily="34" charset="0"/>
              </a:rPr>
              <a:t>: Karl Sears</a:t>
            </a:r>
            <a:r>
              <a:rPr lang="en-US" sz="5600" b="1" dirty="0">
                <a:latin typeface="Arial" panose="020B0604020202020204" pitchFamily="34" charset="0"/>
                <a:cs typeface="Arial" panose="020B0604020202020204" pitchFamily="34" charset="0"/>
              </a:rPr>
              <a:t> </a:t>
            </a:r>
            <a:endParaRPr lang="en-US" sz="5600" dirty="0">
              <a:latin typeface="Arial" panose="020B0604020202020204" pitchFamily="34" charset="0"/>
              <a:cs typeface="Arial" panose="020B0604020202020204" pitchFamily="34" charset="0"/>
            </a:endParaRPr>
          </a:p>
          <a:p>
            <a:r>
              <a:rPr lang="en-US" sz="5600" b="1" dirty="0">
                <a:latin typeface="Arial" panose="020B0604020202020204" pitchFamily="34" charset="0"/>
                <a:cs typeface="Arial" panose="020B0604020202020204" pitchFamily="34" charset="0"/>
              </a:rPr>
              <a:t>Members: </a:t>
            </a:r>
            <a:r>
              <a:rPr lang="en-US" sz="5600" dirty="0">
                <a:latin typeface="Arial" panose="020B0604020202020204" pitchFamily="34" charset="0"/>
                <a:cs typeface="Arial" panose="020B0604020202020204" pitchFamily="34" charset="0"/>
              </a:rPr>
              <a:t>Dennis Costa and Jeane West </a:t>
            </a:r>
          </a:p>
          <a:p>
            <a:pPr lvl="0"/>
            <a:r>
              <a:rPr lang="en-US" sz="5600" b="1" dirty="0">
                <a:latin typeface="Arial" panose="020B0604020202020204" pitchFamily="34" charset="0"/>
                <a:cs typeface="Arial" panose="020B0604020202020204" pitchFamily="34" charset="0"/>
              </a:rPr>
              <a:t>Current Bishop Committee (BC) Members (2025)</a:t>
            </a: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           Bishop: Robert Fitzpatrick</a:t>
            </a:r>
          </a:p>
          <a:p>
            <a:r>
              <a:rPr lang="en-US" sz="5600" dirty="0">
                <a:latin typeface="Arial" panose="020B0604020202020204" pitchFamily="34" charset="0"/>
                <a:cs typeface="Arial" panose="020B0604020202020204" pitchFamily="34" charset="0"/>
              </a:rPr>
              <a:t>           Vicar: Dwight Brown</a:t>
            </a:r>
          </a:p>
          <a:p>
            <a:r>
              <a:rPr lang="en-US" sz="5600" dirty="0">
                <a:latin typeface="Arial" panose="020B0604020202020204" pitchFamily="34" charset="0"/>
                <a:cs typeface="Arial" panose="020B0604020202020204" pitchFamily="34" charset="0"/>
              </a:rPr>
              <a:t>           Bishop’s Warden: Dennis Costa (2024-2025)*</a:t>
            </a:r>
          </a:p>
          <a:p>
            <a:r>
              <a:rPr lang="en-US" sz="5600" dirty="0">
                <a:latin typeface="Arial" panose="020B0604020202020204" pitchFamily="34" charset="0"/>
                <a:cs typeface="Arial" panose="020B0604020202020204" pitchFamily="34" charset="0"/>
              </a:rPr>
              <a:t>           People’s Warden: Jeanne West (2024-2025)*</a:t>
            </a:r>
          </a:p>
          <a:p>
            <a:r>
              <a:rPr lang="en-US" sz="5600" dirty="0">
                <a:latin typeface="Arial" panose="020B0604020202020204" pitchFamily="34" charset="0"/>
                <a:cs typeface="Arial" panose="020B0604020202020204" pitchFamily="34" charset="0"/>
              </a:rPr>
              <a:t>           Clerk/Secretary: Meg Greenwell </a:t>
            </a:r>
          </a:p>
          <a:p>
            <a:r>
              <a:rPr lang="en-US" sz="5600" dirty="0">
                <a:latin typeface="Arial" panose="020B0604020202020204" pitchFamily="34" charset="0"/>
                <a:cs typeface="Arial" panose="020B0604020202020204" pitchFamily="34" charset="0"/>
              </a:rPr>
              <a:t>         </a:t>
            </a:r>
            <a:r>
              <a:rPr lang="en-US" sz="5600" b="1" dirty="0">
                <a:latin typeface="Arial" panose="020B0604020202020204" pitchFamily="34" charset="0"/>
                <a:cs typeface="Arial" panose="020B0604020202020204" pitchFamily="34" charset="0"/>
              </a:rPr>
              <a:t>Lay Members (terms)</a:t>
            </a:r>
            <a:endParaRPr lang="en-US" sz="5600" dirty="0">
              <a:latin typeface="Arial" panose="020B0604020202020204" pitchFamily="34" charset="0"/>
              <a:cs typeface="Arial" panose="020B0604020202020204" pitchFamily="34" charset="0"/>
            </a:endParaRPr>
          </a:p>
          <a:p>
            <a:r>
              <a:rPr lang="en-US" sz="5600" b="1" dirty="0">
                <a:latin typeface="Arial" panose="020B0604020202020204" pitchFamily="34" charset="0"/>
                <a:cs typeface="Arial" panose="020B0604020202020204" pitchFamily="34" charset="0"/>
              </a:rPr>
              <a:t>         </a:t>
            </a:r>
            <a:r>
              <a:rPr lang="en-US" sz="5600" dirty="0">
                <a:latin typeface="Arial" panose="020B0604020202020204" pitchFamily="34" charset="0"/>
                <a:cs typeface="Arial" panose="020B0604020202020204" pitchFamily="34" charset="0"/>
              </a:rPr>
              <a:t>Martha Morrissey (2024-2026)</a:t>
            </a:r>
          </a:p>
          <a:p>
            <a:r>
              <a:rPr lang="en-US" sz="5600" dirty="0">
                <a:latin typeface="Arial" panose="020B0604020202020204" pitchFamily="34" charset="0"/>
                <a:cs typeface="Arial" panose="020B0604020202020204" pitchFamily="34" charset="0"/>
              </a:rPr>
              <a:t>         Al Rhodes (2025-2027)**</a:t>
            </a:r>
          </a:p>
          <a:p>
            <a:r>
              <a:rPr lang="en-US" sz="5600" dirty="0">
                <a:latin typeface="Arial" panose="020B0604020202020204" pitchFamily="34" charset="0"/>
                <a:cs typeface="Arial" panose="020B0604020202020204" pitchFamily="34" charset="0"/>
              </a:rPr>
              <a:t>         Sandy Sandin (2023-2025)*</a:t>
            </a:r>
          </a:p>
          <a:p>
            <a:r>
              <a:rPr lang="en-US" sz="5600" dirty="0">
                <a:latin typeface="Arial" panose="020B0604020202020204" pitchFamily="34" charset="0"/>
                <a:cs typeface="Arial" panose="020B0604020202020204" pitchFamily="34" charset="0"/>
              </a:rPr>
              <a:t>         Steve Valdez (2023-2025)*--also current treasurer</a:t>
            </a:r>
          </a:p>
          <a:p>
            <a:r>
              <a:rPr lang="en-US" sz="5600" dirty="0">
                <a:latin typeface="Arial" panose="020B0604020202020204" pitchFamily="34" charset="0"/>
                <a:cs typeface="Arial" panose="020B0604020202020204" pitchFamily="34" charset="0"/>
              </a:rPr>
              <a:t>         Jasmine Locatelli (2024-2026)</a:t>
            </a:r>
          </a:p>
          <a:p>
            <a:r>
              <a:rPr lang="en-US" sz="5600" dirty="0">
                <a:latin typeface="Arial" panose="020B0604020202020204" pitchFamily="34" charset="0"/>
                <a:cs typeface="Arial" panose="020B0604020202020204" pitchFamily="34" charset="0"/>
              </a:rPr>
              <a:t>         Karl Sears (2024-2026)</a:t>
            </a:r>
          </a:p>
          <a:p>
            <a:r>
              <a:rPr lang="en-US" sz="5600" dirty="0">
                <a:latin typeface="Arial" panose="020B0604020202020204" pitchFamily="34" charset="0"/>
                <a:cs typeface="Arial" panose="020B0604020202020204" pitchFamily="34" charset="0"/>
              </a:rPr>
              <a:t> </a:t>
            </a:r>
          </a:p>
          <a:p>
            <a:r>
              <a:rPr lang="en-US" sz="5600" dirty="0">
                <a:latin typeface="Arial" panose="020B0604020202020204" pitchFamily="34" charset="0"/>
                <a:cs typeface="Arial" panose="020B0604020202020204" pitchFamily="34" charset="0"/>
              </a:rPr>
              <a:t>         *term expired</a:t>
            </a:r>
          </a:p>
          <a:p>
            <a:r>
              <a:rPr lang="en-US" sz="5600" dirty="0">
                <a:latin typeface="Arial" panose="020B0604020202020204" pitchFamily="34" charset="0"/>
                <a:cs typeface="Arial" panose="020B0604020202020204" pitchFamily="34" charset="0"/>
              </a:rPr>
              <a:t>        ** resigning</a:t>
            </a:r>
          </a:p>
          <a:p>
            <a:endParaRPr lang="en-US" dirty="0"/>
          </a:p>
        </p:txBody>
      </p:sp>
    </p:spTree>
    <p:extLst>
      <p:ext uri="{BB962C8B-B14F-4D97-AF65-F5344CB8AC3E}">
        <p14:creationId xmlns:p14="http://schemas.microsoft.com/office/powerpoint/2010/main" val="345964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B17696-F7AC-C994-3667-4C3470BA3543}"/>
              </a:ext>
            </a:extLst>
          </p:cNvPr>
          <p:cNvSpPr>
            <a:spLocks noGrp="1"/>
          </p:cNvSpPr>
          <p:nvPr>
            <p:ph type="sldNum" sz="quarter" idx="12"/>
          </p:nvPr>
        </p:nvSpPr>
        <p:spPr/>
        <p:txBody>
          <a:bodyPr/>
          <a:lstStyle/>
          <a:p>
            <a:fld id="{152F3016-AA69-416D-BDB0-983B3F31D3A9}" type="slidenum">
              <a:rPr lang="en-US" smtClean="0"/>
              <a:t>33</a:t>
            </a:fld>
            <a:endParaRPr lang="en-US" dirty="0"/>
          </a:p>
        </p:txBody>
      </p:sp>
      <p:pic>
        <p:nvPicPr>
          <p:cNvPr id="10" name="Picture 9">
            <a:extLst>
              <a:ext uri="{FF2B5EF4-FFF2-40B4-BE49-F238E27FC236}">
                <a16:creationId xmlns:a16="http://schemas.microsoft.com/office/drawing/2014/main" id="{45913C69-1205-BD6E-D582-2B63A01D1953}"/>
              </a:ext>
            </a:extLst>
          </p:cNvPr>
          <p:cNvPicPr>
            <a:picLocks noChangeAspect="1"/>
          </p:cNvPicPr>
          <p:nvPr/>
        </p:nvPicPr>
        <p:blipFill>
          <a:blip r:embed="rId2"/>
          <a:stretch>
            <a:fillRect/>
          </a:stretch>
        </p:blipFill>
        <p:spPr>
          <a:xfrm>
            <a:off x="2961537" y="468466"/>
            <a:ext cx="5425910" cy="1176630"/>
          </a:xfrm>
          <a:prstGeom prst="rect">
            <a:avLst/>
          </a:prstGeom>
        </p:spPr>
      </p:pic>
      <p:sp>
        <p:nvSpPr>
          <p:cNvPr id="4" name="TextBox 3">
            <a:extLst>
              <a:ext uri="{FF2B5EF4-FFF2-40B4-BE49-F238E27FC236}">
                <a16:creationId xmlns:a16="http://schemas.microsoft.com/office/drawing/2014/main" id="{83F4D1DB-6D60-EA93-6B6C-08C235102D49}"/>
              </a:ext>
            </a:extLst>
          </p:cNvPr>
          <p:cNvSpPr txBox="1"/>
          <p:nvPr/>
        </p:nvSpPr>
        <p:spPr>
          <a:xfrm>
            <a:off x="838201" y="1492370"/>
            <a:ext cx="9539376" cy="3999300"/>
          </a:xfrm>
          <a:prstGeom prst="rect">
            <a:avLst/>
          </a:prstGeom>
          <a:noFill/>
        </p:spPr>
        <p:txBody>
          <a:bodyPr wrap="square">
            <a:spAutoFit/>
          </a:bodyPr>
          <a:lstStyle/>
          <a:p>
            <a:pPr marL="685800" marR="0" algn="just">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rabicPeriod"/>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Tasks for 2026 Annual Meeting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gn="just">
              <a:lnSpc>
                <a:spcPct val="115000"/>
              </a:lnSpc>
              <a:buNone/>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lphaLcParenBoth"/>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Dennis Costa’s final one-year term as Bishop’s Warden to be approved by Bishop (recommended to Bishop by Vicar).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lphaLcParenBoth"/>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Approve nomination of Jeanne West as People’s Warden for a final one-year term.</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lphaLcParenBoth"/>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Approve Julia Lester to replace Al Rhodes &amp; to complete his 3 year term which expires at the end of 2027.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lphaLcParenBoth"/>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Approve Sandy Sandin &amp; Steve Valdez to final 3 year terms which will expire at the end of 2028.</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lphaLcParenBoth"/>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Approve our present 2 allotted delegates to the 2026 Diocesan Convention, Dennis Costa and Julia Lester, and our alternate delegate, Sandy Sandin.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4454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6EA-0BFE-04D2-7322-7A02E58610D3}"/>
              </a:ext>
            </a:extLst>
          </p:cNvPr>
          <p:cNvSpPr>
            <a:spLocks noGrp="1"/>
          </p:cNvSpPr>
          <p:nvPr>
            <p:ph type="title"/>
          </p:nvPr>
        </p:nvSpPr>
        <p:spPr>
          <a:xfrm>
            <a:off x="2096218" y="414068"/>
            <a:ext cx="9257581" cy="1276620"/>
          </a:xfrm>
        </p:spPr>
        <p:txBody>
          <a:bodyPr/>
          <a:lstStyle/>
          <a:p>
            <a:r>
              <a:rPr lang="en-US" b="1" dirty="0">
                <a:latin typeface="Footlight MT Light" panose="0204060206030A020304" pitchFamily="18" charset="0"/>
              </a:rPr>
              <a:t>Nominating Report</a:t>
            </a:r>
            <a:r>
              <a:rPr lang="en-US" dirty="0"/>
              <a:t>, </a:t>
            </a:r>
            <a:r>
              <a:rPr lang="en-US" sz="1800" b="1" dirty="0" err="1"/>
              <a:t>pg</a:t>
            </a:r>
            <a:r>
              <a:rPr lang="en-US" sz="1800" b="1" dirty="0"/>
              <a:t> 3</a:t>
            </a:r>
          </a:p>
        </p:txBody>
      </p:sp>
      <p:sp>
        <p:nvSpPr>
          <p:cNvPr id="3" name="Slide Number Placeholder 2">
            <a:extLst>
              <a:ext uri="{FF2B5EF4-FFF2-40B4-BE49-F238E27FC236}">
                <a16:creationId xmlns:a16="http://schemas.microsoft.com/office/drawing/2014/main" id="{CDDA07E4-AB3C-638A-BA8D-A53C1816D701}"/>
              </a:ext>
            </a:extLst>
          </p:cNvPr>
          <p:cNvSpPr>
            <a:spLocks noGrp="1"/>
          </p:cNvSpPr>
          <p:nvPr>
            <p:ph type="sldNum" sz="quarter" idx="12"/>
          </p:nvPr>
        </p:nvSpPr>
        <p:spPr/>
        <p:txBody>
          <a:bodyPr/>
          <a:lstStyle/>
          <a:p>
            <a:fld id="{152F3016-AA69-416D-BDB0-983B3F31D3A9}" type="slidenum">
              <a:rPr lang="en-US" smtClean="0"/>
              <a:t>34</a:t>
            </a:fld>
            <a:endParaRPr lang="en-US" dirty="0"/>
          </a:p>
        </p:txBody>
      </p:sp>
      <p:sp>
        <p:nvSpPr>
          <p:cNvPr id="6" name="TextBox 5">
            <a:extLst>
              <a:ext uri="{FF2B5EF4-FFF2-40B4-BE49-F238E27FC236}">
                <a16:creationId xmlns:a16="http://schemas.microsoft.com/office/drawing/2014/main" id="{95F4159B-D4D5-62EF-7CD1-86932C9A5C0C}"/>
              </a:ext>
            </a:extLst>
          </p:cNvPr>
          <p:cNvSpPr txBox="1"/>
          <p:nvPr/>
        </p:nvSpPr>
        <p:spPr>
          <a:xfrm>
            <a:off x="1354347" y="1430504"/>
            <a:ext cx="8548778" cy="3359894"/>
          </a:xfrm>
          <a:prstGeom prst="rect">
            <a:avLst/>
          </a:prstGeom>
          <a:noFill/>
        </p:spPr>
        <p:txBody>
          <a:bodyPr wrap="square">
            <a:spAutoFit/>
          </a:bodyPr>
          <a:lstStyle/>
          <a:p>
            <a:pPr marL="0" marR="0" algn="just">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buFont typeface="+mj-lt"/>
              <a:buAutoNum type="arabicPeriod"/>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Tasks for Bishop’s Committee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The existing BC will meet briefly after the annual meeting to approve Steve Valdez as Treasurer and Meg Greenwell as Clerk for 2026.</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15000"/>
              </a:lnSpc>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gn="just">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718935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A381-544D-4F58-AA56-A8EC1EDDD114}"/>
              </a:ext>
            </a:extLst>
          </p:cNvPr>
          <p:cNvSpPr>
            <a:spLocks noGrp="1"/>
          </p:cNvSpPr>
          <p:nvPr>
            <p:ph type="title"/>
          </p:nvPr>
        </p:nvSpPr>
        <p:spPr>
          <a:xfrm>
            <a:off x="838200" y="365126"/>
            <a:ext cx="10515600" cy="741780"/>
          </a:xfrm>
        </p:spPr>
        <p:txBody>
          <a:bodyPr/>
          <a:lstStyle/>
          <a:p>
            <a:pPr algn="ctr"/>
            <a:r>
              <a:rPr lang="en-US" dirty="0">
                <a:latin typeface="Times New Roman" panose="02020603050405020304" pitchFamily="18" charset="0"/>
                <a:cs typeface="Times New Roman" panose="02020603050405020304" pitchFamily="18" charset="0"/>
              </a:rPr>
              <a:t>Altar Guild Report</a:t>
            </a:r>
          </a:p>
        </p:txBody>
      </p:sp>
      <p:sp>
        <p:nvSpPr>
          <p:cNvPr id="3" name="Content Placeholder 2">
            <a:extLst>
              <a:ext uri="{FF2B5EF4-FFF2-40B4-BE49-F238E27FC236}">
                <a16:creationId xmlns:a16="http://schemas.microsoft.com/office/drawing/2014/main" id="{39BFA500-9E20-4702-92F6-073B07DBD4FF}"/>
              </a:ext>
            </a:extLst>
          </p:cNvPr>
          <p:cNvSpPr>
            <a:spLocks noGrp="1"/>
          </p:cNvSpPr>
          <p:nvPr>
            <p:ph idx="1"/>
          </p:nvPr>
        </p:nvSpPr>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1800" dirty="0">
                <a:latin typeface="Arial" panose="020B0604020202020204" pitchFamily="34" charset="0"/>
                <a:cs typeface="Arial" panose="020B0604020202020204" pitchFamily="34" charset="0"/>
              </a:rPr>
              <a:t>Chairs: Meg Greenwell, Janet Britt, Linda Sears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Members:  Meg Greenwell, Linda Sears and Janet and Tim Britt, Jen Valdez</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Our Committee is diligent in setting up for both services each week, as well as preparing the    church for special services, including weddings, funerals, concerts, and baptisms.  We also prepare the church and the altar for the various celebrations in the church calendar – Christmas, Palm Sunday, and Easter.   We also clean all the brass vases, cross, candelabra, etc. so all is shiny for special days.</a:t>
            </a:r>
          </a:p>
          <a:p>
            <a:pPr marL="457200" lvl="1" indent="0">
              <a:buNone/>
            </a:pPr>
            <a:endParaRPr lang="en-US" sz="1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 There is one other important need for the Altar and that is for people to sign up for flowers.  There is a sign-up sheet in QECC.  If you bring flowers to Janet on Friday, she will put them out.  MAHALO!</a:t>
            </a:r>
          </a:p>
        </p:txBody>
      </p:sp>
      <p:sp>
        <p:nvSpPr>
          <p:cNvPr id="4" name="Slide Number Placeholder 3">
            <a:extLst>
              <a:ext uri="{FF2B5EF4-FFF2-40B4-BE49-F238E27FC236}">
                <a16:creationId xmlns:a16="http://schemas.microsoft.com/office/drawing/2014/main" id="{F784B561-8930-DC9C-F319-4953F86CD37A}"/>
              </a:ext>
            </a:extLst>
          </p:cNvPr>
          <p:cNvSpPr>
            <a:spLocks noGrp="1"/>
          </p:cNvSpPr>
          <p:nvPr>
            <p:ph type="sldNum" sz="quarter" idx="12"/>
          </p:nvPr>
        </p:nvSpPr>
        <p:spPr/>
        <p:txBody>
          <a:bodyPr/>
          <a:lstStyle/>
          <a:p>
            <a:fld id="{152F3016-AA69-416D-BDB0-983B3F31D3A9}" type="slidenum">
              <a:rPr lang="en-US" smtClean="0"/>
              <a:t>35</a:t>
            </a:fld>
            <a:endParaRPr lang="en-US" dirty="0"/>
          </a:p>
        </p:txBody>
      </p:sp>
    </p:spTree>
    <p:extLst>
      <p:ext uri="{BB962C8B-B14F-4D97-AF65-F5344CB8AC3E}">
        <p14:creationId xmlns:p14="http://schemas.microsoft.com/office/powerpoint/2010/main" val="399876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DA7CF-8992-11DD-60F6-F5ACB9DEAD5E}"/>
              </a:ext>
            </a:extLst>
          </p:cNvPr>
          <p:cNvSpPr>
            <a:spLocks noGrp="1"/>
          </p:cNvSpPr>
          <p:nvPr>
            <p:ph type="sldNum" sz="quarter" idx="12"/>
          </p:nvPr>
        </p:nvSpPr>
        <p:spPr/>
        <p:txBody>
          <a:bodyPr/>
          <a:lstStyle/>
          <a:p>
            <a:fld id="{152F3016-AA69-416D-BDB0-983B3F31D3A9}" type="slidenum">
              <a:rPr lang="en-US" smtClean="0"/>
              <a:t>36</a:t>
            </a:fld>
            <a:endParaRPr lang="en-US" dirty="0"/>
          </a:p>
        </p:txBody>
      </p:sp>
      <p:pic>
        <p:nvPicPr>
          <p:cNvPr id="2" name="Picture 1">
            <a:extLst>
              <a:ext uri="{FF2B5EF4-FFF2-40B4-BE49-F238E27FC236}">
                <a16:creationId xmlns:a16="http://schemas.microsoft.com/office/drawing/2014/main" id="{F7D31ECD-478E-0AF5-CC94-A41004772AFD}"/>
              </a:ext>
            </a:extLst>
          </p:cNvPr>
          <p:cNvPicPr>
            <a:picLocks noChangeAspect="1"/>
          </p:cNvPicPr>
          <p:nvPr/>
        </p:nvPicPr>
        <p:blipFill>
          <a:blip r:embed="rId2"/>
          <a:stretch>
            <a:fillRect/>
          </a:stretch>
        </p:blipFill>
        <p:spPr>
          <a:xfrm>
            <a:off x="3809999" y="381000"/>
            <a:ext cx="4902679" cy="6096000"/>
          </a:xfrm>
          <a:prstGeom prst="rect">
            <a:avLst/>
          </a:prstGeom>
        </p:spPr>
      </p:pic>
      <p:sp>
        <p:nvSpPr>
          <p:cNvPr id="4" name="TextBox 3">
            <a:extLst>
              <a:ext uri="{FF2B5EF4-FFF2-40B4-BE49-F238E27FC236}">
                <a16:creationId xmlns:a16="http://schemas.microsoft.com/office/drawing/2014/main" id="{B66D64CD-B588-BE47-C4C3-D5A7259D22D1}"/>
              </a:ext>
            </a:extLst>
          </p:cNvPr>
          <p:cNvSpPr txBox="1"/>
          <p:nvPr/>
        </p:nvSpPr>
        <p:spPr>
          <a:xfrm>
            <a:off x="1095554" y="1630393"/>
            <a:ext cx="2303254" cy="1754326"/>
          </a:xfrm>
          <a:prstGeom prst="rect">
            <a:avLst/>
          </a:prstGeom>
          <a:noFill/>
        </p:spPr>
        <p:txBody>
          <a:bodyPr wrap="square" rtlCol="0">
            <a:spAutoFit/>
          </a:bodyPr>
          <a:lstStyle/>
          <a:p>
            <a:r>
              <a:rPr lang="en-US" dirty="0"/>
              <a:t>The Poinsettias on the Altar and all along the choir pews made the church extra-beautiful during the Christmas Season.</a:t>
            </a:r>
          </a:p>
        </p:txBody>
      </p:sp>
      <p:sp>
        <p:nvSpPr>
          <p:cNvPr id="6" name="TextBox 5">
            <a:extLst>
              <a:ext uri="{FF2B5EF4-FFF2-40B4-BE49-F238E27FC236}">
                <a16:creationId xmlns:a16="http://schemas.microsoft.com/office/drawing/2014/main" id="{33899222-F5E0-6FB1-EE35-9DF425BCA7A4}"/>
              </a:ext>
            </a:extLst>
          </p:cNvPr>
          <p:cNvSpPr txBox="1"/>
          <p:nvPr/>
        </p:nvSpPr>
        <p:spPr>
          <a:xfrm>
            <a:off x="9204385" y="1785668"/>
            <a:ext cx="2449902" cy="1200329"/>
          </a:xfrm>
          <a:prstGeom prst="rect">
            <a:avLst/>
          </a:prstGeom>
          <a:noFill/>
        </p:spPr>
        <p:txBody>
          <a:bodyPr wrap="square" rtlCol="0">
            <a:spAutoFit/>
          </a:bodyPr>
          <a:lstStyle/>
          <a:p>
            <a:r>
              <a:rPr lang="en-US" dirty="0"/>
              <a:t>We got new carpet and the church renovations were completed.  It </a:t>
            </a:r>
            <a:r>
              <a:rPr lang="en-US"/>
              <a:t>looks fabulous!</a:t>
            </a:r>
            <a:endParaRPr lang="en-US" dirty="0"/>
          </a:p>
        </p:txBody>
      </p:sp>
    </p:spTree>
    <p:extLst>
      <p:ext uri="{BB962C8B-B14F-4D97-AF65-F5344CB8AC3E}">
        <p14:creationId xmlns:p14="http://schemas.microsoft.com/office/powerpoint/2010/main" val="2155782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3057-DFBC-4A0C-9474-3A70DADB166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Cemetery Report</a:t>
            </a:r>
          </a:p>
        </p:txBody>
      </p:sp>
      <p:sp>
        <p:nvSpPr>
          <p:cNvPr id="3" name="Content Placeholder 2">
            <a:extLst>
              <a:ext uri="{FF2B5EF4-FFF2-40B4-BE49-F238E27FC236}">
                <a16:creationId xmlns:a16="http://schemas.microsoft.com/office/drawing/2014/main" id="{754803F2-7EB7-48FD-BF12-E588EDDC3B4A}"/>
              </a:ext>
            </a:extLst>
          </p:cNvPr>
          <p:cNvSpPr>
            <a:spLocks noGrp="1"/>
          </p:cNvSpPr>
          <p:nvPr>
            <p:ph idx="1"/>
          </p:nvPr>
        </p:nvSpPr>
        <p:spPr/>
        <p:txBody>
          <a:bodyPr>
            <a:normAutofit/>
          </a:bodyPr>
          <a:lstStyle/>
          <a:p>
            <a:pPr marL="0" marR="0" indent="0">
              <a:lnSpc>
                <a:spcPct val="115000"/>
              </a:lnSpc>
              <a:spcBef>
                <a:spcPts val="0"/>
              </a:spcBef>
              <a:spcAft>
                <a:spcPts val="1000"/>
              </a:spcAft>
              <a:buNone/>
            </a:pPr>
            <a:r>
              <a:rPr lang="en-US" sz="2900" dirty="0">
                <a:latin typeface="Arial" panose="020B0604020202020204" pitchFamily="34" charset="0"/>
                <a:cs typeface="Arial" panose="020B0604020202020204" pitchFamily="34"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A233C3-55AD-68DF-3592-8A71B6B87FE8}"/>
              </a:ext>
            </a:extLst>
          </p:cNvPr>
          <p:cNvSpPr>
            <a:spLocks noGrp="1"/>
          </p:cNvSpPr>
          <p:nvPr>
            <p:ph type="sldNum" sz="quarter" idx="12"/>
          </p:nvPr>
        </p:nvSpPr>
        <p:spPr/>
        <p:txBody>
          <a:bodyPr/>
          <a:lstStyle/>
          <a:p>
            <a:fld id="{152F3016-AA69-416D-BDB0-983B3F31D3A9}" type="slidenum">
              <a:rPr lang="en-US" smtClean="0"/>
              <a:t>37</a:t>
            </a:fld>
            <a:endParaRPr lang="en-US" dirty="0"/>
          </a:p>
        </p:txBody>
      </p:sp>
      <p:sp>
        <p:nvSpPr>
          <p:cNvPr id="9" name="TextBox 8">
            <a:extLst>
              <a:ext uri="{FF2B5EF4-FFF2-40B4-BE49-F238E27FC236}">
                <a16:creationId xmlns:a16="http://schemas.microsoft.com/office/drawing/2014/main" id="{F572EEE9-540E-315F-C68A-ACE5CEA7164F}"/>
              </a:ext>
            </a:extLst>
          </p:cNvPr>
          <p:cNvSpPr txBox="1"/>
          <p:nvPr/>
        </p:nvSpPr>
        <p:spPr>
          <a:xfrm>
            <a:off x="1509623" y="1293962"/>
            <a:ext cx="10386202" cy="5557419"/>
          </a:xfrm>
          <a:prstGeom prst="rect">
            <a:avLst/>
          </a:prstGeom>
          <a:noFill/>
        </p:spPr>
        <p:txBody>
          <a:bodyPr wrap="square">
            <a:spAutoFit/>
          </a:bodyPr>
          <a:lstStyle/>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Not much happened in the cemetery last year….the only change was that Tommy and Ben Greenwell brought some pallets and fastened them together to serve as a small composting bin, for discarded flowers and greenery from gravesites.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The burials we had were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Allen and Helen Kennedy in April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David Krieger in July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Bob Foerster and Beryl Spalding in December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And I just received more cemetery files/information to sort out.  Once that is done and the cemetery map is verified, I am still thinking about the project of digitizing the cemetery map for our church website, so those searching for family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membersʻ</a:t>
            </a:r>
            <a:r>
              <a:rPr lang="en-US" sz="1800" dirty="0">
                <a:effectLst/>
                <a:latin typeface="Arial" panose="020B0604020202020204" pitchFamily="34" charset="0"/>
                <a:ea typeface="Calibri" panose="020F0502020204030204" pitchFamily="34" charset="0"/>
                <a:cs typeface="Times New Roman" panose="02020603050405020304" pitchFamily="18" charset="0"/>
              </a:rPr>
              <a:t> graves would have a source for the actual location.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Mahalo,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Mona Gurrobat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670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EDDCA-3D3E-4D34-8850-DB27F85F56E3}"/>
              </a:ext>
            </a:extLst>
          </p:cNvPr>
          <p:cNvSpPr>
            <a:spLocks noGrp="1"/>
          </p:cNvSpPr>
          <p:nvPr>
            <p:ph idx="1"/>
          </p:nvPr>
        </p:nvSpPr>
        <p:spPr/>
        <p:txBody>
          <a:bodyPr>
            <a:normAutofit/>
          </a:bodyPr>
          <a:lstStyle/>
          <a:p>
            <a:pPr marL="0" marR="0" algn="ctr">
              <a:lnSpc>
                <a:spcPct val="107000"/>
              </a:lnSpc>
              <a:spcBef>
                <a:spcPts val="0"/>
              </a:spcBef>
              <a:spcAft>
                <a:spcPts val="800"/>
              </a:spcAft>
            </a:pPr>
            <a:endParaRPr lang="en-US" sz="2000" kern="150" dirty="0">
              <a:effectLst/>
              <a:latin typeface="Arial" panose="020B0604020202020204" pitchFamily="34" charset="0"/>
              <a:ea typeface="SimSun" panose="02010600030101010101" pitchFamily="2" charset="-122"/>
              <a:cs typeface="Arial" panose="020B0604020202020204" pitchFamily="34" charset="0"/>
            </a:endParaRPr>
          </a:p>
          <a:p>
            <a:pPr marL="0" marR="0" indent="0">
              <a:spcBef>
                <a:spcPts val="0"/>
              </a:spcBef>
              <a:spcAft>
                <a:spcPts val="0"/>
              </a:spcAft>
              <a:buNone/>
            </a:pPr>
            <a:r>
              <a:rPr lang="en-US" sz="2000" kern="150" dirty="0">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99DA8B-2885-C14A-7FDD-C8DB97E03265}"/>
              </a:ext>
            </a:extLst>
          </p:cNvPr>
          <p:cNvSpPr>
            <a:spLocks noGrp="1"/>
          </p:cNvSpPr>
          <p:nvPr>
            <p:ph type="sldNum" sz="quarter" idx="12"/>
          </p:nvPr>
        </p:nvSpPr>
        <p:spPr/>
        <p:txBody>
          <a:bodyPr/>
          <a:lstStyle/>
          <a:p>
            <a:fld id="{152F3016-AA69-416D-BDB0-983B3F31D3A9}" type="slidenum">
              <a:rPr lang="en-US" smtClean="0"/>
              <a:t>38</a:t>
            </a:fld>
            <a:endParaRPr lang="en-US" dirty="0"/>
          </a:p>
        </p:txBody>
      </p:sp>
      <p:sp>
        <p:nvSpPr>
          <p:cNvPr id="5" name="TextBox 4">
            <a:extLst>
              <a:ext uri="{FF2B5EF4-FFF2-40B4-BE49-F238E27FC236}">
                <a16:creationId xmlns:a16="http://schemas.microsoft.com/office/drawing/2014/main" id="{7B00BE8F-B8D5-96F8-2D08-FF592E475729}"/>
              </a:ext>
            </a:extLst>
          </p:cNvPr>
          <p:cNvSpPr txBox="1"/>
          <p:nvPr/>
        </p:nvSpPr>
        <p:spPr>
          <a:xfrm>
            <a:off x="724619" y="-163901"/>
            <a:ext cx="11015932" cy="6765891"/>
          </a:xfrm>
          <a:prstGeom prst="rect">
            <a:avLst/>
          </a:prstGeom>
          <a:noFill/>
        </p:spPr>
        <p:txBody>
          <a:bodyPr wrap="square">
            <a:spAutoFit/>
          </a:bodyPr>
          <a:lstStyle/>
          <a:p>
            <a:pPr marL="0" marR="0" algn="ctr">
              <a:lnSpc>
                <a:spcPct val="115000"/>
              </a:lnSpc>
              <a:buNone/>
            </a:pPr>
            <a:r>
              <a:rPr lang="en-US" sz="2800" b="1" kern="0" dirty="0">
                <a:effectLst/>
                <a:latin typeface="Times New Roman" panose="02020603050405020304" pitchFamily="18" charset="0"/>
                <a:ea typeface="Calibri" panose="020F0502020204030204" pitchFamily="34" charset="0"/>
                <a:cs typeface="Times New Roman" panose="02020603050405020304" pitchFamily="18" charset="0"/>
              </a:rPr>
              <a:t>Christ Church Home Group 2025</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buNone/>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Facilitators:  Vance and Bethyl Shepperson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Focus: Spring and Summer topics this year were: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Pete Greig’s Unanswered Prayer Series.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Arial" panose="020B0604020202020204" pitchFamily="34" charset="0"/>
              <a:buChar char="•"/>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Lectio Divina Series. with Pete Greig.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Arial" panose="020B0604020202020204" pitchFamily="34" charset="0"/>
              <a:buChar char="•"/>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These groups were discussion, prayer, and watching video presentations.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Focus:  Fall and Winter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Arial" panose="020B0604020202020204" pitchFamily="34" charset="0"/>
              <a:buChar char="•"/>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Readings and Discussion from </a:t>
            </a:r>
            <a:r>
              <a:rPr lang="en-US" sz="1400" i="1" kern="0" dirty="0">
                <a:effectLst/>
                <a:latin typeface="Arial" panose="020B0604020202020204" pitchFamily="34" charset="0"/>
                <a:ea typeface="Calibri" panose="020F0502020204030204" pitchFamily="34" charset="0"/>
                <a:cs typeface="Times New Roman" panose="02020603050405020304" pitchFamily="18" charset="0"/>
              </a:rPr>
              <a:t>Into The Mess and Other Jesus Stories:  </a:t>
            </a:r>
            <a:r>
              <a:rPr lang="en-US" sz="1400" kern="0" dirty="0">
                <a:effectLst/>
                <a:latin typeface="Arial" panose="020B0604020202020204" pitchFamily="34" charset="0"/>
                <a:ea typeface="Calibri" panose="020F0502020204030204" pitchFamily="34" charset="0"/>
                <a:cs typeface="Times New Roman" panose="02020603050405020304" pitchFamily="18" charset="0"/>
              </a:rPr>
              <a:t>Reflections on the Life of Christ. Author:  Debi Thomas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Since our focus on the parables and teachings of Jesus, there has been an increase in membership, interest and involvement in the home group fellowship.  For each person who has participated, we are grateful for your life, perspectives, and the courage to challenge one another in our personal growth.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Also, there’s been a mix from time to time with picnics and dinners.  Many joined for Thanksgiving-on-the-lawn.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As we have stretched the parables into our personal lives, one outgrowth was providing 12 meals for families with insufficient needs at Konawaena High School for Thanksgiving.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A follow-up Collaboration Meeting is set for February 3, 2026 with Ami Akeo, Principal and Richelle Tagawa, Human Resources with Vance and Bethyl Shepperson.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Thank you to our group members, Father Dwight Brown, and the Christ Church Bishop’s Committee for your love and support.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0" dirty="0">
                <a:effectLst/>
                <a:latin typeface="Arial" panose="020B0604020202020204" pitchFamily="34" charset="0"/>
                <a:ea typeface="Calibri" panose="020F0502020204030204" pitchFamily="34" charset="0"/>
                <a:cs typeface="Times New Roman" panose="02020603050405020304" pitchFamily="18" charset="0"/>
              </a:rPr>
              <a:t>Grateful, Vance, Bethyl, and Home Group</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1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0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30FF-C6D3-4599-BCC0-FA33DC0C9BBC}"/>
              </a:ext>
            </a:extLst>
          </p:cNvPr>
          <p:cNvSpPr>
            <a:spLocks noGrp="1"/>
          </p:cNvSpPr>
          <p:nvPr>
            <p:ph type="title"/>
          </p:nvPr>
        </p:nvSpPr>
        <p:spPr>
          <a:xfrm>
            <a:off x="838200" y="447811"/>
            <a:ext cx="10515600" cy="1325563"/>
          </a:xfrm>
        </p:spPr>
        <p:txBody>
          <a:bodyPr/>
          <a:lstStyle/>
          <a:p>
            <a:pPr algn="ctr"/>
            <a:r>
              <a:rPr lang="en-US" dirty="0">
                <a:latin typeface="Times New Roman" panose="02020603050405020304" pitchFamily="18" charset="0"/>
                <a:cs typeface="Times New Roman" panose="02020603050405020304" pitchFamily="18" charset="0"/>
              </a:rPr>
              <a:t>Communications Committee 2025</a:t>
            </a:r>
          </a:p>
        </p:txBody>
      </p:sp>
      <p:sp>
        <p:nvSpPr>
          <p:cNvPr id="3" name="Content Placeholder 2">
            <a:extLst>
              <a:ext uri="{FF2B5EF4-FFF2-40B4-BE49-F238E27FC236}">
                <a16:creationId xmlns:a16="http://schemas.microsoft.com/office/drawing/2014/main" id="{45A4E4AC-9C4E-4946-9C45-D8A41DDE3FDC}"/>
              </a:ext>
            </a:extLst>
          </p:cNvPr>
          <p:cNvSpPr>
            <a:spLocks noGrp="1"/>
          </p:cNvSpPr>
          <p:nvPr>
            <p:ph idx="1"/>
          </p:nvPr>
        </p:nvSpPr>
        <p:spPr>
          <a:xfrm>
            <a:off x="933994" y="1773374"/>
            <a:ext cx="10515600" cy="4351338"/>
          </a:xfrm>
        </p:spPr>
        <p:txBody>
          <a:bodyPr>
            <a:normAutofit/>
          </a:bodyPr>
          <a:lstStyle/>
          <a:p>
            <a:pPr marL="0" indent="0">
              <a:lnSpc>
                <a:spcPct val="170000"/>
              </a:lnSpc>
              <a:spcBef>
                <a:spcPts val="0"/>
              </a:spcBef>
              <a:buNone/>
            </a:pPr>
            <a:endParaRPr lang="en-US" sz="7200" b="1" dirty="0">
              <a:ln>
                <a:noFill/>
              </a:ln>
              <a:solidFill>
                <a:srgbClr val="000000"/>
              </a:solidFill>
              <a:effectLst/>
              <a:latin typeface="Arial" panose="020B0604020202020204" pitchFamily="34" charset="0"/>
              <a:ea typeface="Arial Unicode MS"/>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24BF360-034C-458B-E153-83C0F8CCFA6E}"/>
              </a:ext>
            </a:extLst>
          </p:cNvPr>
          <p:cNvSpPr>
            <a:spLocks noGrp="1"/>
          </p:cNvSpPr>
          <p:nvPr>
            <p:ph type="sldNum" sz="quarter" idx="12"/>
          </p:nvPr>
        </p:nvSpPr>
        <p:spPr/>
        <p:txBody>
          <a:bodyPr/>
          <a:lstStyle/>
          <a:p>
            <a:fld id="{152F3016-AA69-416D-BDB0-983B3F31D3A9}" type="slidenum">
              <a:rPr lang="en-US" smtClean="0"/>
              <a:t>39</a:t>
            </a:fld>
            <a:endParaRPr lang="en-US" dirty="0"/>
          </a:p>
        </p:txBody>
      </p:sp>
      <p:pic>
        <p:nvPicPr>
          <p:cNvPr id="5" name="Picture 4">
            <a:extLst>
              <a:ext uri="{FF2B5EF4-FFF2-40B4-BE49-F238E27FC236}">
                <a16:creationId xmlns:a16="http://schemas.microsoft.com/office/drawing/2014/main" id="{D417724C-08C5-6C80-6D04-32BBF797F0CB}"/>
              </a:ext>
            </a:extLst>
          </p:cNvPr>
          <p:cNvPicPr>
            <a:picLocks noChangeAspect="1"/>
          </p:cNvPicPr>
          <p:nvPr/>
        </p:nvPicPr>
        <p:blipFill>
          <a:blip r:embed="rId2"/>
          <a:stretch>
            <a:fillRect/>
          </a:stretch>
        </p:blipFill>
        <p:spPr>
          <a:xfrm>
            <a:off x="1699404" y="1704200"/>
            <a:ext cx="8566030" cy="4326566"/>
          </a:xfrm>
          <a:prstGeom prst="rect">
            <a:avLst/>
          </a:prstGeom>
        </p:spPr>
      </p:pic>
    </p:spTree>
    <p:extLst>
      <p:ext uri="{BB962C8B-B14F-4D97-AF65-F5344CB8AC3E}">
        <p14:creationId xmlns:p14="http://schemas.microsoft.com/office/powerpoint/2010/main" val="91251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1981200" y="1600200"/>
            <a:ext cx="8229600" cy="4983162"/>
          </a:xfrm>
        </p:spPr>
        <p:txBody>
          <a:bodyPr>
            <a:normAutofit fontScale="92500" lnSpcReduction="20000"/>
          </a:bodyPr>
          <a:lstStyle/>
          <a:p>
            <a:pPr>
              <a:buFont typeface="Wingdings"/>
              <a:buChar char="Ø"/>
            </a:pPr>
            <a:r>
              <a:rPr lang="en-US" dirty="0">
                <a:latin typeface="Arial" panose="020B0604020202020204" pitchFamily="34" charset="0"/>
                <a:cs typeface="Arial" panose="020B0604020202020204" pitchFamily="34" charset="0"/>
              </a:rPr>
              <a:t>Old Business: Approval of Minutes of Last Annual Meeting – February 5, 2025</a:t>
            </a:r>
          </a:p>
          <a:p>
            <a:pPr>
              <a:buFont typeface="Wingdings"/>
              <a:buChar char="Ø"/>
            </a:pPr>
            <a:r>
              <a:rPr lang="en-US" dirty="0">
                <a:latin typeface="Arial" panose="020B0604020202020204" pitchFamily="34" charset="0"/>
                <a:cs typeface="Arial" panose="020B0604020202020204" pitchFamily="34" charset="0"/>
              </a:rPr>
              <a:t>New Business:</a:t>
            </a:r>
          </a:p>
          <a:p>
            <a:pPr marL="514350" indent="-514350">
              <a:buAutoNum type="arabicPeriod"/>
            </a:pPr>
            <a:r>
              <a:rPr lang="en-US" dirty="0">
                <a:latin typeface="Arial" panose="020B0604020202020204" pitchFamily="34" charset="0"/>
                <a:cs typeface="Arial" panose="020B0604020202020204" pitchFamily="34" charset="0"/>
              </a:rPr>
              <a:t>Nominations to the Bishop to be voted on today</a:t>
            </a:r>
          </a:p>
          <a:p>
            <a:pPr marL="914400" lvl="1" indent="-514350">
              <a:buFont typeface="+mj-lt"/>
              <a:buAutoNum type="alphaUcPeriod"/>
            </a:pPr>
            <a:r>
              <a:rPr lang="en-US" sz="2800" dirty="0">
                <a:latin typeface="Arial" panose="020B0604020202020204" pitchFamily="34" charset="0"/>
                <a:cs typeface="Arial" panose="020B0604020202020204" pitchFamily="34" charset="0"/>
              </a:rPr>
              <a:t>Nominating Committee Report</a:t>
            </a:r>
          </a:p>
          <a:p>
            <a:pPr marL="1943100" lvl="3" indent="-571500">
              <a:buFont typeface="+mj-lt"/>
              <a:buAutoNum type="romanLcPeriod"/>
            </a:pPr>
            <a:r>
              <a:rPr lang="en-US" sz="2800" dirty="0">
                <a:latin typeface="Arial" panose="020B0604020202020204" pitchFamily="34" charset="0"/>
                <a:cs typeface="Arial" panose="020B0604020202020204" pitchFamily="34" charset="0"/>
              </a:rPr>
              <a:t>Bishop’s Warden – By Bishop and Vicar – Dennis Costa</a:t>
            </a:r>
          </a:p>
          <a:p>
            <a:pPr marL="1943100" lvl="3" indent="-571500">
              <a:buFont typeface="+mj-lt"/>
              <a:buAutoNum type="romanLcPeriod"/>
            </a:pPr>
            <a:r>
              <a:rPr lang="en-US" sz="2800" dirty="0">
                <a:latin typeface="Arial" panose="020B0604020202020204" pitchFamily="34" charset="0"/>
                <a:cs typeface="Arial" panose="020B0604020202020204" pitchFamily="34" charset="0"/>
              </a:rPr>
              <a:t>Junior Warden – Via nominating committee – congregation vote today – To nominate to Bishop Bob for this position – Jeanne West for one more year</a:t>
            </a:r>
          </a:p>
          <a:p>
            <a:pPr marL="1943100" lvl="3" indent="-571500">
              <a:buFont typeface="+mj-lt"/>
              <a:buAutoNum type="romanLcPeriod"/>
            </a:pPr>
            <a:r>
              <a:rPr lang="en-US" sz="2800" dirty="0">
                <a:latin typeface="Arial" panose="020B0604020202020204" pitchFamily="34" charset="0"/>
                <a:cs typeface="Arial" panose="020B0604020202020204" pitchFamily="34" charset="0"/>
              </a:rPr>
              <a:t>Bishop’s Committee – Via nominating committee – congregation vote today (five continuing and one new vacancy</a:t>
            </a:r>
            <a:r>
              <a:rPr lang="en-US" sz="2800" dirty="0">
                <a:latin typeface="Times New Roman" panose="02020603050405020304" pitchFamily="18" charset="0"/>
                <a:cs typeface="Times New Roman" panose="02020603050405020304" pitchFamily="18" charset="0"/>
              </a:rPr>
              <a:t>)</a:t>
            </a:r>
          </a:p>
          <a:p>
            <a:pPr marL="514350" indent="-514350">
              <a:buAutoNum type="arabicPeriod"/>
            </a:pPr>
            <a:endParaRPr lang="en-US" dirty="0"/>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00BCF45D-97A5-1B51-BE06-75EBDE284AB9}"/>
              </a:ext>
            </a:extLst>
          </p:cNvPr>
          <p:cNvSpPr>
            <a:spLocks noGrp="1"/>
          </p:cNvSpPr>
          <p:nvPr>
            <p:ph type="sldNum" sz="quarter" idx="12"/>
          </p:nvPr>
        </p:nvSpPr>
        <p:spPr/>
        <p:txBody>
          <a:bodyPr/>
          <a:lstStyle/>
          <a:p>
            <a:fld id="{152F3016-AA69-416D-BDB0-983B3F31D3A9}" type="slidenum">
              <a:rPr lang="en-US" smtClean="0"/>
              <a:t>4</a:t>
            </a:fld>
            <a:endParaRPr lang="en-US" dirty="0"/>
          </a:p>
        </p:txBody>
      </p:sp>
    </p:spTree>
    <p:extLst>
      <p:ext uri="{BB962C8B-B14F-4D97-AF65-F5344CB8AC3E}">
        <p14:creationId xmlns:p14="http://schemas.microsoft.com/office/powerpoint/2010/main" val="2752002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5D08-EC99-6687-6CA6-0822082C85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Communications Committee 2025, </a:t>
            </a:r>
            <a:r>
              <a:rPr lang="en-US" dirty="0" err="1">
                <a:latin typeface="Times New Roman" panose="02020603050405020304" pitchFamily="18" charset="0"/>
                <a:cs typeface="Times New Roman" panose="02020603050405020304" pitchFamily="18" charset="0"/>
              </a:rPr>
              <a:t>pg</a:t>
            </a:r>
            <a:r>
              <a:rPr lang="en-US" dirty="0">
                <a:latin typeface="Times New Roman" panose="02020603050405020304" pitchFamily="18" charset="0"/>
                <a:cs typeface="Times New Roman" panose="02020603050405020304" pitchFamily="18" charset="0"/>
              </a:rPr>
              <a:t> 2</a:t>
            </a:r>
            <a:endParaRPr lang="en-US" dirty="0"/>
          </a:p>
        </p:txBody>
      </p:sp>
      <p:sp>
        <p:nvSpPr>
          <p:cNvPr id="3" name="Slide Number Placeholder 2">
            <a:extLst>
              <a:ext uri="{FF2B5EF4-FFF2-40B4-BE49-F238E27FC236}">
                <a16:creationId xmlns:a16="http://schemas.microsoft.com/office/drawing/2014/main" id="{869B7234-A37F-F75B-3B14-43FE8238E795}"/>
              </a:ext>
            </a:extLst>
          </p:cNvPr>
          <p:cNvSpPr>
            <a:spLocks noGrp="1"/>
          </p:cNvSpPr>
          <p:nvPr>
            <p:ph type="sldNum" sz="quarter" idx="12"/>
          </p:nvPr>
        </p:nvSpPr>
        <p:spPr/>
        <p:txBody>
          <a:bodyPr/>
          <a:lstStyle/>
          <a:p>
            <a:fld id="{152F3016-AA69-416D-BDB0-983B3F31D3A9}" type="slidenum">
              <a:rPr lang="en-US" smtClean="0"/>
              <a:t>40</a:t>
            </a:fld>
            <a:endParaRPr lang="en-US" dirty="0"/>
          </a:p>
        </p:txBody>
      </p:sp>
      <p:pic>
        <p:nvPicPr>
          <p:cNvPr id="5" name="Picture 4">
            <a:extLst>
              <a:ext uri="{FF2B5EF4-FFF2-40B4-BE49-F238E27FC236}">
                <a16:creationId xmlns:a16="http://schemas.microsoft.com/office/drawing/2014/main" id="{6224CBF7-F53D-F04F-005F-6B0C83A2111D}"/>
              </a:ext>
            </a:extLst>
          </p:cNvPr>
          <p:cNvPicPr>
            <a:picLocks noChangeAspect="1"/>
          </p:cNvPicPr>
          <p:nvPr/>
        </p:nvPicPr>
        <p:blipFill>
          <a:blip r:embed="rId2"/>
          <a:stretch>
            <a:fillRect/>
          </a:stretch>
        </p:blipFill>
        <p:spPr>
          <a:xfrm>
            <a:off x="3390180" y="1690688"/>
            <a:ext cx="4409793" cy="3306214"/>
          </a:xfrm>
          <a:prstGeom prst="rect">
            <a:avLst/>
          </a:prstGeom>
        </p:spPr>
      </p:pic>
      <p:sp>
        <p:nvSpPr>
          <p:cNvPr id="7" name="TextBox 6">
            <a:extLst>
              <a:ext uri="{FF2B5EF4-FFF2-40B4-BE49-F238E27FC236}">
                <a16:creationId xmlns:a16="http://schemas.microsoft.com/office/drawing/2014/main" id="{9F902C42-1E7C-4BAF-F735-0BDE0C452014}"/>
              </a:ext>
            </a:extLst>
          </p:cNvPr>
          <p:cNvSpPr txBox="1"/>
          <p:nvPr/>
        </p:nvSpPr>
        <p:spPr>
          <a:xfrm>
            <a:off x="1095555" y="5101776"/>
            <a:ext cx="10187796" cy="821635"/>
          </a:xfrm>
          <a:prstGeom prst="rect">
            <a:avLst/>
          </a:prstGeom>
          <a:noFill/>
        </p:spPr>
        <p:txBody>
          <a:bodyPr wrap="square">
            <a:spAutoFit/>
          </a:bodyPr>
          <a:lstStyle/>
          <a:p>
            <a:pPr marL="0" marR="0">
              <a:lnSpc>
                <a:spcPct val="115000"/>
              </a:lnSpc>
              <a:spcAft>
                <a:spcPts val="800"/>
              </a:spcAft>
              <a:buNone/>
            </a:pPr>
            <a:r>
              <a:rPr lang="en-US" sz="1800" kern="100" dirty="0">
                <a:effectLst/>
                <a:latin typeface="Lucida Calligraphy" panose="03010101010101010101" pitchFamily="66" charset="0"/>
                <a:ea typeface="Aptos" panose="020B0004020202020204" pitchFamily="34" charset="0"/>
                <a:cs typeface="Times New Roman" panose="02020603050405020304" pitchFamily="18" charset="0"/>
              </a:rPr>
              <a:t>            Kate Winter had this welcoming sign made for our front gate.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Lucida Calligraphy" panose="03010101010101010101" pitchFamily="66" charset="0"/>
                <a:ea typeface="Aptos" panose="020B0004020202020204" pitchFamily="34" charset="0"/>
                <a:cs typeface="Times New Roman" panose="02020603050405020304" pitchFamily="18" charset="0"/>
              </a:rPr>
              <a:t>                                       Mahalo Kate.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2842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2045-6783-495E-A651-ACBD23BFECD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Hospitality Report</a:t>
            </a:r>
          </a:p>
        </p:txBody>
      </p:sp>
      <p:sp>
        <p:nvSpPr>
          <p:cNvPr id="3" name="Content Placeholder 2">
            <a:extLst>
              <a:ext uri="{FF2B5EF4-FFF2-40B4-BE49-F238E27FC236}">
                <a16:creationId xmlns:a16="http://schemas.microsoft.com/office/drawing/2014/main" id="{73AB110C-EAC1-4B78-972E-17FB38278C1E}"/>
              </a:ext>
            </a:extLst>
          </p:cNvPr>
          <p:cNvSpPr>
            <a:spLocks noGrp="1"/>
          </p:cNvSpPr>
          <p:nvPr>
            <p:ph idx="1"/>
          </p:nvPr>
        </p:nvSpPr>
        <p:spPr>
          <a:xfrm>
            <a:off x="750277" y="1690688"/>
            <a:ext cx="10515600" cy="4351338"/>
          </a:xfrm>
        </p:spPr>
        <p:txBody>
          <a:bodyPr>
            <a:normAutofit/>
          </a:bodyPr>
          <a:lstStyle/>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181FF6A-7657-25DF-1EF8-4CCD34D4E042}"/>
              </a:ext>
            </a:extLst>
          </p:cNvPr>
          <p:cNvSpPr>
            <a:spLocks noGrp="1"/>
          </p:cNvSpPr>
          <p:nvPr>
            <p:ph type="sldNum" sz="quarter" idx="12"/>
          </p:nvPr>
        </p:nvSpPr>
        <p:spPr/>
        <p:txBody>
          <a:bodyPr/>
          <a:lstStyle/>
          <a:p>
            <a:fld id="{152F3016-AA69-416D-BDB0-983B3F31D3A9}" type="slidenum">
              <a:rPr lang="en-US" smtClean="0"/>
              <a:t>41</a:t>
            </a:fld>
            <a:endParaRPr lang="en-US" dirty="0"/>
          </a:p>
        </p:txBody>
      </p:sp>
      <p:sp>
        <p:nvSpPr>
          <p:cNvPr id="7" name="TextBox 6">
            <a:extLst>
              <a:ext uri="{FF2B5EF4-FFF2-40B4-BE49-F238E27FC236}">
                <a16:creationId xmlns:a16="http://schemas.microsoft.com/office/drawing/2014/main" id="{87A7C89B-D471-546A-F10A-FDBE859D20D6}"/>
              </a:ext>
            </a:extLst>
          </p:cNvPr>
          <p:cNvSpPr txBox="1"/>
          <p:nvPr/>
        </p:nvSpPr>
        <p:spPr>
          <a:xfrm>
            <a:off x="992039" y="1380226"/>
            <a:ext cx="10449684" cy="3266985"/>
          </a:xfrm>
          <a:prstGeom prst="rect">
            <a:avLst/>
          </a:prstGeom>
          <a:noFill/>
        </p:spPr>
        <p:txBody>
          <a:bodyPr wrap="square">
            <a:spAutoFit/>
          </a:bodyPr>
          <a:lstStyle/>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Christ Church’s Malihini Aloha gatherings continue to be fairly well attended, and very much enjoyed by all who participate.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It is becoming difficult to find hosts for every month. In fact, we had to cancel January and June gatherings in 2025 for lack of host.  Many of our parishioners feel that their homes are too small to comfortably accommodate the size of group we often get.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We adjusted the start time of the past several gatherings from 5:30p.m. to 5:00p.m. so that folks may arrive in full daylight. This has worked well, although it has made for a little bit of confusion.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Barb Fraley continues to attempt to schedule hosts and coordinate announcements. </a:t>
            </a:r>
          </a:p>
          <a:p>
            <a:pPr marL="0" marR="0">
              <a:lnSpc>
                <a:spcPct val="115000"/>
              </a:lnSpc>
              <a:spcAft>
                <a:spcPts val="800"/>
              </a:spcAft>
              <a:buNone/>
            </a:pPr>
            <a:r>
              <a:rPr lang="en-US" sz="1400" kern="100" dirty="0">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303774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7C31-D28B-4B4E-A580-FD73F3627DE3}"/>
              </a:ext>
            </a:extLst>
          </p:cNvPr>
          <p:cNvSpPr>
            <a:spLocks noGrp="1"/>
          </p:cNvSpPr>
          <p:nvPr>
            <p:ph type="title"/>
          </p:nvPr>
        </p:nvSpPr>
        <p:spPr>
          <a:xfrm>
            <a:off x="838200" y="365126"/>
            <a:ext cx="10515600" cy="712904"/>
          </a:xfrm>
        </p:spPr>
        <p:txBody>
          <a:bodyPr/>
          <a:lstStyle/>
          <a:p>
            <a:pPr algn="ctr"/>
            <a:r>
              <a:rPr lang="en-US" dirty="0">
                <a:latin typeface="Times New Roman" panose="02020603050405020304" pitchFamily="18" charset="0"/>
                <a:cs typeface="Times New Roman" panose="02020603050405020304" pitchFamily="18" charset="0"/>
              </a:rPr>
              <a:t>Outreach</a:t>
            </a:r>
          </a:p>
        </p:txBody>
      </p:sp>
      <p:sp>
        <p:nvSpPr>
          <p:cNvPr id="3" name="Content Placeholder 2">
            <a:extLst>
              <a:ext uri="{FF2B5EF4-FFF2-40B4-BE49-F238E27FC236}">
                <a16:creationId xmlns:a16="http://schemas.microsoft.com/office/drawing/2014/main" id="{28B3614E-34E5-4636-8F58-ED93B281D554}"/>
              </a:ext>
            </a:extLst>
          </p:cNvPr>
          <p:cNvSpPr>
            <a:spLocks noGrp="1"/>
          </p:cNvSpPr>
          <p:nvPr>
            <p:ph idx="1"/>
          </p:nvPr>
        </p:nvSpPr>
        <p:spPr>
          <a:xfrm>
            <a:off x="838200" y="1078030"/>
            <a:ext cx="10515600" cy="5278320"/>
          </a:xfrm>
        </p:spPr>
        <p:txBody>
          <a:bodyPr>
            <a:normAutofit/>
          </a:bodyPr>
          <a:lstStyle/>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Christ Church reaches out to its members and to the larger community in many ways.</a:t>
            </a:r>
          </a:p>
          <a:p>
            <a:pPr marL="0" marR="0" indent="0">
              <a:spcBef>
                <a:spcPts val="0"/>
              </a:spcBef>
              <a:spcAft>
                <a:spcPts val="0"/>
              </a:spcAft>
              <a:buNone/>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Punana Leo</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“Little Red Church”</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Marshallese Community</a:t>
            </a:r>
          </a:p>
          <a:p>
            <a:pPr marL="0" marR="0" indent="0">
              <a:spcBef>
                <a:spcPts val="0"/>
              </a:spcBef>
              <a:spcAft>
                <a:spcPts val="0"/>
              </a:spcAft>
              <a:buNone/>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 </a:t>
            </a: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Community Service and Volunteer Work</a:t>
            </a:r>
          </a:p>
          <a:p>
            <a:pPr marL="0" marR="0" indent="0">
              <a:spcBef>
                <a:spcPts val="0"/>
              </a:spcBef>
              <a:spcAft>
                <a:spcPts val="0"/>
              </a:spcAft>
              <a:buNone/>
            </a:pPr>
            <a:endParaRPr lang="en-US"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114300" marR="0" indent="-342900">
              <a:spcBef>
                <a:spcPts val="0"/>
              </a:spcBef>
              <a:spcAft>
                <a:spcPts val="0"/>
              </a:spcAft>
              <a:buFont typeface="Wingdings" panose="05000000000000000000" pitchFamily="2" charset="2"/>
              <a:buChar char="Ø"/>
            </a:pPr>
            <a:r>
              <a:rPr lang="en-US" sz="2400" kern="150" dirty="0">
                <a:latin typeface="Times New Roman" panose="02020603050405020304" pitchFamily="18" charset="0"/>
                <a:ea typeface="SimSun" panose="02010600030101010101" pitchFamily="2" charset="-122"/>
                <a:cs typeface="Times New Roman" panose="02020603050405020304" pitchFamily="18" charset="0"/>
              </a:rPr>
              <a:t>Queen Emma Center used by community groups, such as Vendors, Keauhou Yacht Club, concerts such as Early Music Hawaii</a:t>
            </a:r>
          </a:p>
          <a:p>
            <a:pPr marL="0" marR="0" indent="0">
              <a:spcBef>
                <a:spcPts val="0"/>
              </a:spcBef>
              <a:spcAft>
                <a:spcPts val="0"/>
              </a:spcAft>
              <a:buNone/>
            </a:pPr>
            <a:endParaRPr lang="en-US" sz="2400" kern="150" dirty="0">
              <a:latin typeface="Times New Roman" panose="02020603050405020304" pitchFamily="18" charset="0"/>
              <a:ea typeface="SimSun" panose="02010600030101010101" pitchFamily="2" charset="-122"/>
              <a:cs typeface="Times New Roman" panose="02020603050405020304" pitchFamily="18" charset="0"/>
            </a:endParaRPr>
          </a:p>
          <a:p>
            <a:pPr marL="114300" marR="0" indent="-342900">
              <a:spcBef>
                <a:spcPts val="0"/>
              </a:spcBef>
              <a:spcAft>
                <a:spcPts val="0"/>
              </a:spcAft>
              <a:buFont typeface="Wingdings" panose="05000000000000000000" pitchFamily="2" charset="2"/>
              <a:buChar char="Ø"/>
            </a:pP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Tutu and Me</a:t>
            </a:r>
          </a:p>
        </p:txBody>
      </p:sp>
      <p:sp>
        <p:nvSpPr>
          <p:cNvPr id="4" name="Slide Number Placeholder 3">
            <a:extLst>
              <a:ext uri="{FF2B5EF4-FFF2-40B4-BE49-F238E27FC236}">
                <a16:creationId xmlns:a16="http://schemas.microsoft.com/office/drawing/2014/main" id="{74634643-3D7D-6EFA-CA5F-D3CA0798586A}"/>
              </a:ext>
            </a:extLst>
          </p:cNvPr>
          <p:cNvSpPr>
            <a:spLocks noGrp="1"/>
          </p:cNvSpPr>
          <p:nvPr>
            <p:ph type="sldNum" sz="quarter" idx="12"/>
          </p:nvPr>
        </p:nvSpPr>
        <p:spPr/>
        <p:txBody>
          <a:bodyPr/>
          <a:lstStyle/>
          <a:p>
            <a:fld id="{152F3016-AA69-416D-BDB0-983B3F31D3A9}" type="slidenum">
              <a:rPr lang="en-US" smtClean="0"/>
              <a:t>42</a:t>
            </a:fld>
            <a:endParaRPr lang="en-US" dirty="0"/>
          </a:p>
        </p:txBody>
      </p:sp>
    </p:spTree>
    <p:extLst>
      <p:ext uri="{BB962C8B-B14F-4D97-AF65-F5344CB8AC3E}">
        <p14:creationId xmlns:p14="http://schemas.microsoft.com/office/powerpoint/2010/main" val="2408219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447E-B3BE-41FB-A804-E3399A71B6D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Pastoral Care Report</a:t>
            </a:r>
          </a:p>
        </p:txBody>
      </p:sp>
      <p:pic>
        <p:nvPicPr>
          <p:cNvPr id="5" name="Content Placeholder 4">
            <a:extLst>
              <a:ext uri="{FF2B5EF4-FFF2-40B4-BE49-F238E27FC236}">
                <a16:creationId xmlns:a16="http://schemas.microsoft.com/office/drawing/2014/main" id="{48C17BF5-36E3-4DB3-756A-015D1547456B}"/>
              </a:ext>
            </a:extLst>
          </p:cNvPr>
          <p:cNvPicPr>
            <a:picLocks noGrp="1" noChangeAspect="1"/>
          </p:cNvPicPr>
          <p:nvPr>
            <p:ph idx="1"/>
          </p:nvPr>
        </p:nvPicPr>
        <p:blipFill>
          <a:blip r:embed="rId2"/>
          <a:stretch>
            <a:fillRect/>
          </a:stretch>
        </p:blipFill>
        <p:spPr>
          <a:xfrm>
            <a:off x="2490158" y="1690688"/>
            <a:ext cx="6860875" cy="3545546"/>
          </a:xfrm>
          <a:prstGeom prst="rect">
            <a:avLst/>
          </a:prstGeom>
        </p:spPr>
      </p:pic>
      <p:sp>
        <p:nvSpPr>
          <p:cNvPr id="4" name="Slide Number Placeholder 3">
            <a:extLst>
              <a:ext uri="{FF2B5EF4-FFF2-40B4-BE49-F238E27FC236}">
                <a16:creationId xmlns:a16="http://schemas.microsoft.com/office/drawing/2014/main" id="{0CD6DCA7-0993-EB9B-1AA0-FA4F6EAEA648}"/>
              </a:ext>
            </a:extLst>
          </p:cNvPr>
          <p:cNvSpPr>
            <a:spLocks noGrp="1"/>
          </p:cNvSpPr>
          <p:nvPr>
            <p:ph type="sldNum" sz="quarter" idx="12"/>
          </p:nvPr>
        </p:nvSpPr>
        <p:spPr/>
        <p:txBody>
          <a:bodyPr/>
          <a:lstStyle/>
          <a:p>
            <a:fld id="{152F3016-AA69-416D-BDB0-983B3F31D3A9}" type="slidenum">
              <a:rPr lang="en-US" smtClean="0"/>
              <a:t>43</a:t>
            </a:fld>
            <a:endParaRPr lang="en-US" dirty="0"/>
          </a:p>
        </p:txBody>
      </p:sp>
    </p:spTree>
    <p:extLst>
      <p:ext uri="{BB962C8B-B14F-4D97-AF65-F5344CB8AC3E}">
        <p14:creationId xmlns:p14="http://schemas.microsoft.com/office/powerpoint/2010/main" val="1643902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1465-F954-E4F4-854A-82AEAAA06E70}"/>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WORSHIP COMMITTEE</a:t>
            </a:r>
          </a:p>
        </p:txBody>
      </p:sp>
      <p:sp>
        <p:nvSpPr>
          <p:cNvPr id="4" name="Slide Number Placeholder 3">
            <a:extLst>
              <a:ext uri="{FF2B5EF4-FFF2-40B4-BE49-F238E27FC236}">
                <a16:creationId xmlns:a16="http://schemas.microsoft.com/office/drawing/2014/main" id="{1E4BA052-4F0E-68A7-905A-26A2FAA36C76}"/>
              </a:ext>
            </a:extLst>
          </p:cNvPr>
          <p:cNvSpPr>
            <a:spLocks noGrp="1"/>
          </p:cNvSpPr>
          <p:nvPr>
            <p:ph type="sldNum" sz="quarter" idx="12"/>
          </p:nvPr>
        </p:nvSpPr>
        <p:spPr/>
        <p:txBody>
          <a:bodyPr/>
          <a:lstStyle/>
          <a:p>
            <a:fld id="{152F3016-AA69-416D-BDB0-983B3F31D3A9}" type="slidenum">
              <a:rPr lang="en-US" smtClean="0"/>
              <a:t>44</a:t>
            </a:fld>
            <a:endParaRPr lang="en-US" dirty="0"/>
          </a:p>
        </p:txBody>
      </p:sp>
      <p:sp>
        <p:nvSpPr>
          <p:cNvPr id="6" name="Content Placeholder 5">
            <a:extLst>
              <a:ext uri="{FF2B5EF4-FFF2-40B4-BE49-F238E27FC236}">
                <a16:creationId xmlns:a16="http://schemas.microsoft.com/office/drawing/2014/main" id="{309082CB-C027-6310-D1A6-46CA1F1EA727}"/>
              </a:ext>
            </a:extLst>
          </p:cNvPr>
          <p:cNvSpPr>
            <a:spLocks noGrp="1"/>
          </p:cNvSpPr>
          <p:nvPr>
            <p:ph idx="1"/>
          </p:nvPr>
        </p:nvSpPr>
        <p:spPr>
          <a:xfrm>
            <a:off x="838200" y="1690688"/>
            <a:ext cx="10515600" cy="4351338"/>
          </a:xfrm>
        </p:spPr>
        <p:txBody>
          <a:bodyPr>
            <a:normAutofit/>
          </a:bodyPr>
          <a:lstStyle/>
          <a:p>
            <a:pPr marL="0" indent="0">
              <a:buNone/>
            </a:pPr>
            <a:r>
              <a:rPr lang="en-US" dirty="0"/>
              <a:t> </a:t>
            </a:r>
          </a:p>
          <a:p>
            <a:r>
              <a:rPr lang="en-US" sz="1700" dirty="0">
                <a:latin typeface="Arial" panose="020B0604020202020204" pitchFamily="34" charset="0"/>
                <a:cs typeface="Arial" panose="020B0604020202020204" pitchFamily="34" charset="0"/>
              </a:rPr>
              <a:t>The Worship Committee meets as needed, to plan services and events, particularly around major feasts and fasts in the church year.  Active in the Worship Committee are: Vicar Brown, Dennis Costa, Jeanne West, Janet Britt, Kathy Ogata, and Martha Morrissey.</a:t>
            </a:r>
          </a:p>
          <a:p>
            <a:pPr marL="0" indent="0">
              <a:buNone/>
            </a:pP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The Committee was helpful in planning Holy Week and Easter, to include a seder and Foot Washing on Maundy Thursday, Stations of the Cross on Good Friday, and an Easter Vigil on Saturday before Easter.  Decisions were also made about the Christmas schedule and service.</a:t>
            </a:r>
          </a:p>
          <a:p>
            <a:endParaRPr lang="en-US" dirty="0"/>
          </a:p>
        </p:txBody>
      </p:sp>
    </p:spTree>
    <p:extLst>
      <p:ext uri="{BB962C8B-B14F-4D97-AF65-F5344CB8AC3E}">
        <p14:creationId xmlns:p14="http://schemas.microsoft.com/office/powerpoint/2010/main" val="335854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p:txBody>
          <a:bodyPr>
            <a:normAutofit/>
          </a:bodyPr>
          <a:lstStyle/>
          <a:p>
            <a:pPr marL="3257550" lvl="6" indent="-514350">
              <a:buFont typeface="+mj-lt"/>
              <a:buAutoNum type="alphaLcParenR"/>
            </a:pPr>
            <a:r>
              <a:rPr lang="en-US" sz="2800" dirty="0">
                <a:latin typeface="Arial" panose="020B0604020202020204" pitchFamily="34" charset="0"/>
                <a:cs typeface="Arial" panose="020B0604020202020204" pitchFamily="34" charset="0"/>
              </a:rPr>
              <a:t>Three-year term vacancy – Julia Lester to replace Allegretto Rhoads, term expires end 2027</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F99493CA-327F-BBD2-41DC-6D287D4921B4}"/>
              </a:ext>
            </a:extLst>
          </p:cNvPr>
          <p:cNvSpPr>
            <a:spLocks noGrp="1"/>
          </p:cNvSpPr>
          <p:nvPr>
            <p:ph type="sldNum" sz="quarter" idx="12"/>
          </p:nvPr>
        </p:nvSpPr>
        <p:spPr/>
        <p:txBody>
          <a:bodyPr/>
          <a:lstStyle/>
          <a:p>
            <a:fld id="{152F3016-AA69-416D-BDB0-983B3F31D3A9}" type="slidenum">
              <a:rPr lang="en-US" smtClean="0"/>
              <a:t>5</a:t>
            </a:fld>
            <a:endParaRPr lang="en-US" dirty="0"/>
          </a:p>
        </p:txBody>
      </p:sp>
    </p:spTree>
    <p:extLst>
      <p:ext uri="{BB962C8B-B14F-4D97-AF65-F5344CB8AC3E}">
        <p14:creationId xmlns:p14="http://schemas.microsoft.com/office/powerpoint/2010/main" val="90984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Meeting Agenda (cont’d.)</a:t>
            </a:r>
          </a:p>
        </p:txBody>
      </p:sp>
      <p:sp>
        <p:nvSpPr>
          <p:cNvPr id="3" name="Content Placeholder 2"/>
          <p:cNvSpPr>
            <a:spLocks noGrp="1"/>
          </p:cNvSpPr>
          <p:nvPr>
            <p:ph idx="1"/>
          </p:nvPr>
        </p:nvSpPr>
        <p:spPr>
          <a:xfrm>
            <a:off x="838200" y="1480457"/>
            <a:ext cx="10515600" cy="4696506"/>
          </a:xfrm>
        </p:spPr>
        <p:txBody>
          <a:bodyPr>
            <a:normAutofit fontScale="85000" lnSpcReduction="10000"/>
          </a:bodyPr>
          <a:lstStyle/>
          <a:p>
            <a:pPr marL="0" indent="0">
              <a:buNone/>
            </a:pPr>
            <a:endParaRPr lang="en-US" dirty="0"/>
          </a:p>
          <a:p>
            <a:pPr marL="0" indent="0">
              <a:buNone/>
            </a:pPr>
            <a:r>
              <a:rPr lang="en-US" dirty="0"/>
              <a:t>2</a:t>
            </a:r>
            <a:r>
              <a:rPr lang="en-US" dirty="0">
                <a:latin typeface="Times New Roman" panose="02020603050405020304" pitchFamily="18" charset="0"/>
                <a:cs typeface="Times New Roman" panose="02020603050405020304" pitchFamily="18" charset="0"/>
              </a:rPr>
              <a:t>. </a:t>
            </a:r>
            <a:r>
              <a:rPr lang="en-US" dirty="0">
                <a:latin typeface="Arial" panose="020B0604020202020204" pitchFamily="34" charset="0"/>
                <a:cs typeface="Arial" panose="020B0604020202020204" pitchFamily="34" charset="0"/>
              </a:rPr>
              <a:t>Election of Delegates and Alternate(s) to the Annual Diocesan Convention – by Congregation</a:t>
            </a:r>
          </a:p>
          <a:p>
            <a:pPr marL="0" indent="0">
              <a:buNone/>
            </a:pPr>
            <a:r>
              <a:rPr lang="en-US" dirty="0">
                <a:latin typeface="Arial" panose="020B0604020202020204" pitchFamily="34" charset="0"/>
                <a:cs typeface="Arial" panose="020B0604020202020204" pitchFamily="34" charset="0"/>
              </a:rPr>
              <a:t>		A. Recommended delegates</a:t>
            </a:r>
          </a:p>
          <a:p>
            <a:pPr marL="0" indent="0">
              <a:buNone/>
            </a:pPr>
            <a:r>
              <a:rPr lang="en-US" dirty="0">
                <a:latin typeface="Arial" panose="020B0604020202020204" pitchFamily="34" charset="0"/>
                <a:cs typeface="Arial" panose="020B0604020202020204" pitchFamily="34" charset="0"/>
              </a:rPr>
              <a:t>			i. Dennis Costa and Julia Lester                                 ii. 			Alternate Sandy Sandin	</a:t>
            </a:r>
          </a:p>
          <a:p>
            <a:pPr marL="0" indent="0">
              <a:buNone/>
            </a:pPr>
            <a:r>
              <a:rPr lang="en-US" dirty="0">
                <a:latin typeface="Arial" panose="020B0604020202020204" pitchFamily="34" charset="0"/>
                <a:cs typeface="Arial" panose="020B0604020202020204" pitchFamily="34" charset="0"/>
              </a:rPr>
              <a:t>		B. Election: 	Motion for the church membership to authorize 			the clerk to cast one written ballot for the slate recommended</a:t>
            </a:r>
          </a:p>
          <a:p>
            <a:pPr marL="0" indent="0">
              <a:buNone/>
            </a:pPr>
            <a:r>
              <a:rPr lang="en-US" dirty="0">
                <a:latin typeface="Arial" panose="020B0604020202020204" pitchFamily="34" charset="0"/>
                <a:cs typeface="Arial" panose="020B0604020202020204" pitchFamily="34" charset="0"/>
              </a:rPr>
              <a:t>                      by the nominating committee</a:t>
            </a:r>
          </a:p>
          <a:p>
            <a:pPr marL="0" indent="0">
              <a:buNone/>
            </a:pPr>
            <a:r>
              <a:rPr lang="en-US" dirty="0">
                <a:latin typeface="Arial" panose="020B0604020202020204" pitchFamily="34" charset="0"/>
                <a:cs typeface="Arial" panose="020B0604020202020204" pitchFamily="34" charset="0"/>
              </a:rPr>
              <a:t>3. Budget Presentation</a:t>
            </a:r>
          </a:p>
          <a:p>
            <a:pPr marL="0" indent="0">
              <a:buNone/>
            </a:pPr>
            <a:r>
              <a:rPr lang="en-US" dirty="0">
                <a:latin typeface="Arial" panose="020B0604020202020204" pitchFamily="34" charset="0"/>
                <a:cs typeface="Arial" panose="020B0604020202020204" pitchFamily="34" charset="0"/>
              </a:rPr>
              <a:t>	Closing Prayer</a:t>
            </a:r>
          </a:p>
          <a:p>
            <a:pPr marL="0" indent="0">
              <a:buNone/>
            </a:pPr>
            <a:r>
              <a:rPr lang="en-US" dirty="0">
                <a:latin typeface="Arial" panose="020B0604020202020204" pitchFamily="34" charset="0"/>
                <a:cs typeface="Arial" panose="020B0604020202020204" pitchFamily="34" charset="0"/>
              </a:rPr>
              <a:t>	Adjournment</a:t>
            </a:r>
          </a:p>
        </p:txBody>
      </p:sp>
      <p:sp>
        <p:nvSpPr>
          <p:cNvPr id="4" name="Slide Number Placeholder 3">
            <a:extLst>
              <a:ext uri="{FF2B5EF4-FFF2-40B4-BE49-F238E27FC236}">
                <a16:creationId xmlns:a16="http://schemas.microsoft.com/office/drawing/2014/main" id="{28E79F77-7682-5B41-37BA-78EE7E1BEABA}"/>
              </a:ext>
            </a:extLst>
          </p:cNvPr>
          <p:cNvSpPr>
            <a:spLocks noGrp="1"/>
          </p:cNvSpPr>
          <p:nvPr>
            <p:ph type="sldNum" sz="quarter" idx="12"/>
          </p:nvPr>
        </p:nvSpPr>
        <p:spPr/>
        <p:txBody>
          <a:bodyPr/>
          <a:lstStyle/>
          <a:p>
            <a:fld id="{152F3016-AA69-416D-BDB0-983B3F31D3A9}" type="slidenum">
              <a:rPr lang="en-US" smtClean="0"/>
              <a:t>6</a:t>
            </a:fld>
            <a:endParaRPr lang="en-US" dirty="0"/>
          </a:p>
        </p:txBody>
      </p:sp>
    </p:spTree>
    <p:extLst>
      <p:ext uri="{BB962C8B-B14F-4D97-AF65-F5344CB8AC3E}">
        <p14:creationId xmlns:p14="http://schemas.microsoft.com/office/powerpoint/2010/main" val="249304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3450-F3FA-6495-077C-0B955B87CD7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2024 p.1</a:t>
            </a:r>
          </a:p>
        </p:txBody>
      </p:sp>
      <p:sp>
        <p:nvSpPr>
          <p:cNvPr id="4" name="Slide Number Placeholder 3">
            <a:extLst>
              <a:ext uri="{FF2B5EF4-FFF2-40B4-BE49-F238E27FC236}">
                <a16:creationId xmlns:a16="http://schemas.microsoft.com/office/drawing/2014/main" id="{71557508-975A-BA43-4D2A-BB89332010E3}"/>
              </a:ext>
            </a:extLst>
          </p:cNvPr>
          <p:cNvSpPr>
            <a:spLocks noGrp="1"/>
          </p:cNvSpPr>
          <p:nvPr>
            <p:ph type="sldNum" sz="quarter" idx="12"/>
          </p:nvPr>
        </p:nvSpPr>
        <p:spPr/>
        <p:txBody>
          <a:bodyPr/>
          <a:lstStyle/>
          <a:p>
            <a:fld id="{152F3016-AA69-416D-BDB0-983B3F31D3A9}" type="slidenum">
              <a:rPr lang="en-US" smtClean="0"/>
              <a:t>7</a:t>
            </a:fld>
            <a:endParaRPr lang="en-US" dirty="0"/>
          </a:p>
        </p:txBody>
      </p:sp>
      <p:sp>
        <p:nvSpPr>
          <p:cNvPr id="5" name="Content Placeholder 4">
            <a:extLst>
              <a:ext uri="{FF2B5EF4-FFF2-40B4-BE49-F238E27FC236}">
                <a16:creationId xmlns:a16="http://schemas.microsoft.com/office/drawing/2014/main" id="{A67575F5-357C-4A38-2C4A-F2967E26C2EB}"/>
              </a:ext>
            </a:extLst>
          </p:cNvPr>
          <p:cNvSpPr>
            <a:spLocks noGrp="1"/>
          </p:cNvSpPr>
          <p:nvPr>
            <p:ph idx="1"/>
          </p:nvPr>
        </p:nvSpPr>
        <p:spPr>
          <a:xfrm>
            <a:off x="838200" y="1449238"/>
            <a:ext cx="9910313" cy="4727725"/>
          </a:xfrm>
        </p:spPr>
        <p:txBody>
          <a:bodyPr>
            <a:normAutofit fontScale="55000" lnSpcReduction="20000"/>
          </a:bodyPr>
          <a:lstStyle/>
          <a:p>
            <a:pPr marL="0" indent="0">
              <a:buNone/>
            </a:pPr>
            <a:r>
              <a:rPr lang="en-US" b="1" dirty="0"/>
              <a:t>                                                                                 CHRIST CHURCH EPISCOPAL</a:t>
            </a:r>
            <a:endParaRPr lang="en-US" dirty="0"/>
          </a:p>
          <a:p>
            <a:pPr marL="0" indent="0">
              <a:buNone/>
            </a:pPr>
            <a:r>
              <a:rPr lang="en-US" dirty="0"/>
              <a:t>                                                                                          Annual Meeting</a:t>
            </a:r>
          </a:p>
          <a:p>
            <a:pPr marL="0" indent="0">
              <a:buNone/>
            </a:pPr>
            <a:r>
              <a:rPr lang="en-US" dirty="0"/>
              <a:t>                                                                                        February 2, 2025</a:t>
            </a:r>
          </a:p>
          <a:p>
            <a:pPr marL="0" indent="0">
              <a:buNone/>
            </a:pPr>
            <a:r>
              <a:rPr lang="en-US" dirty="0"/>
              <a:t>                                                                                              In person</a:t>
            </a:r>
          </a:p>
          <a:p>
            <a:pPr marL="0" indent="0">
              <a:buNone/>
            </a:pPr>
            <a:r>
              <a:rPr lang="en-US" dirty="0"/>
              <a:t> </a:t>
            </a:r>
          </a:p>
          <a:p>
            <a:pPr marL="0" indent="0">
              <a:buNone/>
            </a:pPr>
            <a:r>
              <a:rPr lang="en-US" dirty="0"/>
              <a:t> </a:t>
            </a:r>
            <a:r>
              <a:rPr lang="en-US" sz="2500" b="1" dirty="0">
                <a:latin typeface="Arial" panose="020B0604020202020204" pitchFamily="34" charset="0"/>
                <a:cs typeface="Arial" panose="020B0604020202020204" pitchFamily="34" charset="0"/>
              </a:rPr>
              <a:t>CALL TO ORDER</a:t>
            </a:r>
            <a:r>
              <a:rPr lang="en-US" sz="2500" dirty="0">
                <a:latin typeface="Arial" panose="020B0604020202020204" pitchFamily="34" charset="0"/>
                <a:cs typeface="Arial" panose="020B0604020202020204" pitchFamily="34" charset="0"/>
              </a:rPr>
              <a:t>:			12:05 pm by Vicar Fr. Dwight Brown</a:t>
            </a:r>
          </a:p>
          <a:p>
            <a:pPr marL="0" indent="0">
              <a:buNone/>
            </a:pPr>
            <a:r>
              <a:rPr lang="en-US" sz="2500" dirty="0">
                <a:latin typeface="Arial" panose="020B0604020202020204" pitchFamily="34" charset="0"/>
                <a:cs typeface="Arial" panose="020B0604020202020204" pitchFamily="34" charset="0"/>
              </a:rPr>
              <a:t> </a:t>
            </a:r>
          </a:p>
          <a:p>
            <a:pPr marL="0" indent="0">
              <a:buNone/>
            </a:pPr>
            <a:r>
              <a:rPr lang="en-US" sz="2500" b="1" dirty="0">
                <a:latin typeface="Arial" panose="020B0604020202020204" pitchFamily="34" charset="0"/>
                <a:cs typeface="Arial" panose="020B0604020202020204" pitchFamily="34" charset="0"/>
              </a:rPr>
              <a:t>OPENING PRAYER</a:t>
            </a:r>
            <a:r>
              <a:rPr lang="en-US" sz="2500" dirty="0">
                <a:latin typeface="Arial" panose="020B0604020202020204" pitchFamily="34" charset="0"/>
                <a:cs typeface="Arial" panose="020B0604020202020204" pitchFamily="34" charset="0"/>
              </a:rPr>
              <a:t>:	Vicar Fr. Dwight Brown, Special prayer for a church meeting. </a:t>
            </a:r>
          </a:p>
          <a:p>
            <a:pPr marL="0" indent="0">
              <a:buNone/>
            </a:pPr>
            <a:r>
              <a:rPr lang="en-US" sz="2500" b="1" dirty="0">
                <a:latin typeface="Arial" panose="020B0604020202020204" pitchFamily="34" charset="0"/>
                <a:cs typeface="Arial" panose="020B0604020202020204" pitchFamily="34" charset="0"/>
              </a:rPr>
              <a:t>PRESENT:   </a:t>
            </a:r>
            <a:r>
              <a:rPr lang="en-US" sz="2500" dirty="0">
                <a:latin typeface="Arial" panose="020B0604020202020204" pitchFamily="34" charset="0"/>
                <a:cs typeface="Arial" panose="020B0604020202020204" pitchFamily="34" charset="0"/>
              </a:rPr>
              <a:t>Fr. Dwight Brown, Jasmine Locatelli, Dennis Costa, Barb and Chris Fraley, Martha Morrissey, Karl and Linda Sears, Jeanne West, Reiko and Butch Ford, Sue Roberts, Jane Bockus, Sandra Sandin, Steve, Jen Valdez and Aunt Gail, Al Mackenzie via Zoom, Meg Greenwell, Buzz and Jean Samuelson, Vance and Bethyl Shepperson, Lori Trumbo, Janet Britt, Brenda and George Kikuchi, Kathy Ogata, and Diane and Brian McGurk, Al Rhoads, CJ Kimberly, Carol Greenwell, Fred Dosher, Greg and Pam Maiers, Mike Donegan and Linda Collier.</a:t>
            </a:r>
          </a:p>
          <a:p>
            <a:pPr marL="0" indent="0">
              <a:buNone/>
            </a:pPr>
            <a:endParaRPr lang="en-US" sz="2500" dirty="0">
              <a:latin typeface="Arial" panose="020B0604020202020204" pitchFamily="34" charset="0"/>
              <a:cs typeface="Arial" panose="020B0604020202020204" pitchFamily="34" charset="0"/>
            </a:endParaRPr>
          </a:p>
          <a:p>
            <a:pPr marL="0" indent="0">
              <a:buNone/>
            </a:pPr>
            <a:r>
              <a:rPr lang="en-US" sz="2500" b="1" dirty="0">
                <a:latin typeface="Arial" panose="020B0604020202020204" pitchFamily="34" charset="0"/>
                <a:cs typeface="Arial" panose="020B0604020202020204" pitchFamily="34" charset="0"/>
              </a:rPr>
              <a:t>QUORUM:	</a:t>
            </a:r>
            <a:r>
              <a:rPr lang="en-US" sz="2500" dirty="0">
                <a:latin typeface="Arial" panose="020B0604020202020204" pitchFamily="34" charset="0"/>
                <a:cs typeface="Arial" panose="020B0604020202020204" pitchFamily="34" charset="0"/>
              </a:rPr>
              <a:t>Established.  </a:t>
            </a:r>
          </a:p>
          <a:p>
            <a:pPr marL="0" indent="0">
              <a:buNone/>
            </a:pPr>
            <a:r>
              <a:rPr lang="en-US" sz="2500" dirty="0">
                <a:latin typeface="Arial" panose="020B0604020202020204" pitchFamily="34" charset="0"/>
                <a:cs typeface="Arial" panose="020B0604020202020204" pitchFamily="34" charset="0"/>
              </a:rPr>
              <a:t>A </a:t>
            </a:r>
            <a:r>
              <a:rPr lang="en-US" sz="2500" b="1" dirty="0">
                <a:latin typeface="Arial" panose="020B0604020202020204" pitchFamily="34" charset="0"/>
                <a:cs typeface="Arial" panose="020B0604020202020204" pitchFamily="34" charset="0"/>
              </a:rPr>
              <a:t>motion</a:t>
            </a:r>
            <a:r>
              <a:rPr lang="en-US" sz="2500" dirty="0">
                <a:latin typeface="Arial" panose="020B0604020202020204" pitchFamily="34" charset="0"/>
                <a:cs typeface="Arial" panose="020B0604020202020204" pitchFamily="34" charset="0"/>
              </a:rPr>
              <a:t> was made by Janet Britt, duly seconded by Jen Valdez, and carried by all present to adopt the agenda.</a:t>
            </a:r>
          </a:p>
          <a:p>
            <a:pPr marL="0" indent="0">
              <a:buNone/>
            </a:pPr>
            <a:r>
              <a:rPr lang="en-US" sz="2500" dirty="0">
                <a:latin typeface="Arial" panose="020B0604020202020204" pitchFamily="34" charset="0"/>
                <a:cs typeface="Arial" panose="020B0604020202020204" pitchFamily="34" charset="0"/>
              </a:rPr>
              <a:t>A </a:t>
            </a:r>
            <a:r>
              <a:rPr lang="en-US" sz="2500" b="1" dirty="0">
                <a:latin typeface="Arial" panose="020B0604020202020204" pitchFamily="34" charset="0"/>
                <a:cs typeface="Arial" panose="020B0604020202020204" pitchFamily="34" charset="0"/>
              </a:rPr>
              <a:t>motion</a:t>
            </a:r>
            <a:r>
              <a:rPr lang="en-US" sz="2500" dirty="0">
                <a:latin typeface="Arial" panose="020B0604020202020204" pitchFamily="34" charset="0"/>
                <a:cs typeface="Arial" panose="020B0604020202020204" pitchFamily="34" charset="0"/>
              </a:rPr>
              <a:t> was made by CJ Kimberly, duly seconded by Janet Britt, and carried by all present to appoint Meg Greenwell as clerk for the meeting.</a:t>
            </a:r>
          </a:p>
          <a:p>
            <a:endParaRPr lang="en-US" dirty="0"/>
          </a:p>
        </p:txBody>
      </p:sp>
    </p:spTree>
    <p:extLst>
      <p:ext uri="{BB962C8B-B14F-4D97-AF65-F5344CB8AC3E}">
        <p14:creationId xmlns:p14="http://schemas.microsoft.com/office/powerpoint/2010/main" val="286624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5C6D-1CB0-0D2E-1CA1-B75A3F05D064}"/>
              </a:ext>
            </a:extLst>
          </p:cNvPr>
          <p:cNvSpPr>
            <a:spLocks noGrp="1"/>
          </p:cNvSpPr>
          <p:nvPr>
            <p:ph type="title"/>
          </p:nvPr>
        </p:nvSpPr>
        <p:spPr>
          <a:xfrm>
            <a:off x="933090" y="320675"/>
            <a:ext cx="10515600" cy="1325563"/>
          </a:xfrm>
        </p:spPr>
        <p:txBody>
          <a:bodyPr>
            <a:normAutofit/>
          </a:bodyPr>
          <a:lstStyle/>
          <a:p>
            <a:r>
              <a:rPr lang="en-US" sz="3600" b="1" dirty="0">
                <a:latin typeface="Arial" panose="020B0604020202020204" pitchFamily="34" charset="0"/>
                <a:cs typeface="Arial" panose="020B0604020202020204" pitchFamily="34" charset="0"/>
              </a:rPr>
              <a:t>MINUTES OF ANNUAL MEETING, CON’T p.2</a:t>
            </a:r>
            <a:endParaRPr lang="en-US" sz="3600" dirty="0"/>
          </a:p>
        </p:txBody>
      </p:sp>
      <p:sp>
        <p:nvSpPr>
          <p:cNvPr id="4" name="Slide Number Placeholder 3">
            <a:extLst>
              <a:ext uri="{FF2B5EF4-FFF2-40B4-BE49-F238E27FC236}">
                <a16:creationId xmlns:a16="http://schemas.microsoft.com/office/drawing/2014/main" id="{C283A715-0C40-57CC-84DE-729918BE12B6}"/>
              </a:ext>
            </a:extLst>
          </p:cNvPr>
          <p:cNvSpPr>
            <a:spLocks noGrp="1"/>
          </p:cNvSpPr>
          <p:nvPr>
            <p:ph type="sldNum" sz="quarter" idx="12"/>
          </p:nvPr>
        </p:nvSpPr>
        <p:spPr/>
        <p:txBody>
          <a:bodyPr/>
          <a:lstStyle/>
          <a:p>
            <a:fld id="{152F3016-AA69-416D-BDB0-983B3F31D3A9}" type="slidenum">
              <a:rPr lang="en-US" smtClean="0"/>
              <a:t>8</a:t>
            </a:fld>
            <a:endParaRPr lang="en-US" dirty="0"/>
          </a:p>
        </p:txBody>
      </p:sp>
      <p:sp>
        <p:nvSpPr>
          <p:cNvPr id="5" name="Content Placeholder 4">
            <a:extLst>
              <a:ext uri="{FF2B5EF4-FFF2-40B4-BE49-F238E27FC236}">
                <a16:creationId xmlns:a16="http://schemas.microsoft.com/office/drawing/2014/main" id="{27D9BC66-CBD9-6567-0BAC-8E37EED69729}"/>
              </a:ext>
            </a:extLst>
          </p:cNvPr>
          <p:cNvSpPr>
            <a:spLocks noGrp="1"/>
          </p:cNvSpPr>
          <p:nvPr>
            <p:ph idx="1"/>
          </p:nvPr>
        </p:nvSpPr>
        <p:spPr>
          <a:xfrm>
            <a:off x="838200" y="1509623"/>
            <a:ext cx="10515600" cy="4667340"/>
          </a:xfrm>
        </p:spPr>
        <p:txBody>
          <a:bodyPr>
            <a:normAutofit lnSpcReduction="10000"/>
          </a:bodyPr>
          <a:lstStyle/>
          <a:p>
            <a:r>
              <a:rPr lang="en-US" sz="1500" b="1" dirty="0">
                <a:latin typeface="Arial" panose="020B0604020202020204" pitchFamily="34" charset="0"/>
                <a:cs typeface="Arial" panose="020B0604020202020204" pitchFamily="34" charset="0"/>
              </a:rPr>
              <a:t>REPORTS</a:t>
            </a:r>
            <a:r>
              <a:rPr lang="en-US" sz="1500" dirty="0">
                <a:latin typeface="Arial" panose="020B0604020202020204" pitchFamily="34" charset="0"/>
                <a:cs typeface="Arial" panose="020B0604020202020204" pitchFamily="34" charset="0"/>
              </a:rPr>
              <a:t>:	</a:t>
            </a:r>
          </a:p>
          <a:p>
            <a:pPr lvl="0"/>
            <a:r>
              <a:rPr lang="en-US" sz="1500" dirty="0">
                <a:latin typeface="Arial" panose="020B0604020202020204" pitchFamily="34" charset="0"/>
                <a:cs typeface="Arial" panose="020B0604020202020204" pitchFamily="34" charset="0"/>
              </a:rPr>
              <a:t>Vicar’s Report: Fr. Dwight Brown, see full report at end of minutes.</a:t>
            </a:r>
          </a:p>
          <a:p>
            <a:pPr lvl="1"/>
            <a:r>
              <a:rPr lang="en-US" sz="1500" dirty="0">
                <a:latin typeface="Arial" panose="020B0604020202020204" pitchFamily="34" charset="0"/>
                <a:cs typeface="Arial" panose="020B0604020202020204" pitchFamily="34" charset="0"/>
              </a:rPr>
              <a:t>Review of position and responsibilities:  3/8-time salary, ½ time for 9 months.</a:t>
            </a:r>
          </a:p>
          <a:p>
            <a:pPr lvl="1"/>
            <a:r>
              <a:rPr lang="en-US" sz="1500" dirty="0">
                <a:latin typeface="Arial" panose="020B0604020202020204" pitchFamily="34" charset="0"/>
                <a:cs typeface="Arial" panose="020B0604020202020204" pitchFamily="34" charset="0"/>
              </a:rPr>
              <a:t>Health of Church: very healthy church, parking lot full.</a:t>
            </a:r>
          </a:p>
          <a:p>
            <a:pPr lvl="1"/>
            <a:r>
              <a:rPr lang="en-US" sz="1500" dirty="0">
                <a:latin typeface="Arial" panose="020B0604020202020204" pitchFamily="34" charset="0"/>
                <a:cs typeface="Arial" panose="020B0604020202020204" pitchFamily="34" charset="0"/>
              </a:rPr>
              <a:t>Growth and Progress.  </a:t>
            </a:r>
          </a:p>
          <a:p>
            <a:pPr lvl="1"/>
            <a:r>
              <a:rPr lang="en-US" sz="1500" dirty="0">
                <a:latin typeface="Arial" panose="020B0604020202020204" pitchFamily="34" charset="0"/>
                <a:cs typeface="Arial" panose="020B0604020202020204" pitchFamily="34" charset="0"/>
              </a:rPr>
              <a:t>Thank you to so many who keep the church functioning with a part-time Vicar and Office Manager.</a:t>
            </a:r>
          </a:p>
          <a:p>
            <a:pPr lvl="1"/>
            <a:r>
              <a:rPr lang="en-US" sz="1500" dirty="0">
                <a:latin typeface="Arial" panose="020B0604020202020204" pitchFamily="34" charset="0"/>
                <a:cs typeface="Arial" panose="020B0604020202020204" pitchFamily="34" charset="0"/>
              </a:rPr>
              <a:t>Vicar’s Time and services.</a:t>
            </a:r>
          </a:p>
          <a:p>
            <a:pPr lvl="1"/>
            <a:r>
              <a:rPr lang="en-US" sz="1500" dirty="0">
                <a:latin typeface="Arial" panose="020B0604020202020204" pitchFamily="34" charset="0"/>
                <a:cs typeface="Arial" panose="020B0604020202020204" pitchFamily="34" charset="0"/>
              </a:rPr>
              <a:t>Pastoral Care – Calls, Visits, Home Communion Sacramental.</a:t>
            </a:r>
          </a:p>
          <a:p>
            <a:pPr lvl="1"/>
            <a:r>
              <a:rPr lang="en-US" sz="1500" dirty="0">
                <a:latin typeface="Arial" panose="020B0604020202020204" pitchFamily="34" charset="0"/>
                <a:cs typeface="Arial" panose="020B0604020202020204" pitchFamily="34" charset="0"/>
              </a:rPr>
              <a:t>Looking forward.</a:t>
            </a:r>
          </a:p>
          <a:p>
            <a:pPr lvl="1"/>
            <a:r>
              <a:rPr lang="en-US" sz="1500" dirty="0">
                <a:latin typeface="Arial" panose="020B0604020202020204" pitchFamily="34" charset="0"/>
                <a:cs typeface="Arial" panose="020B0604020202020204" pitchFamily="34" charset="0"/>
              </a:rPr>
              <a:t>Major renovation, new lighting, etc. – Dedication in June with Bishop’s visit?</a:t>
            </a:r>
          </a:p>
          <a:p>
            <a:pPr lvl="1"/>
            <a:r>
              <a:rPr lang="en-US" sz="1500" dirty="0">
                <a:latin typeface="Arial" panose="020B0604020202020204" pitchFamily="34" charset="0"/>
                <a:cs typeface="Arial" panose="020B0604020202020204" pitchFamily="34" charset="0"/>
              </a:rPr>
              <a:t>Baptisms: Daisy Jean Sperka, Tamara Roberson, Euna Elizabeth Boggs</a:t>
            </a:r>
          </a:p>
          <a:p>
            <a:pPr lvl="1"/>
            <a:r>
              <a:rPr lang="en-US" sz="1500" dirty="0">
                <a:latin typeface="Arial" panose="020B0604020202020204" pitchFamily="34" charset="0"/>
                <a:cs typeface="Arial" panose="020B0604020202020204" pitchFamily="34" charset="0"/>
              </a:rPr>
              <a:t>Burials: Fouad Halaby, Charlie Tyler, Mary Luczon, Tata Gurrobat, David Akana, Linda Melson.</a:t>
            </a:r>
          </a:p>
          <a:p>
            <a:pPr lvl="1"/>
            <a:r>
              <a:rPr lang="en-US" sz="1500" dirty="0">
                <a:latin typeface="Arial" panose="020B0604020202020204" pitchFamily="34" charset="0"/>
                <a:cs typeface="Arial" panose="020B0604020202020204" pitchFamily="34" charset="0"/>
              </a:rPr>
              <a:t>Thank you to the following and others:  Cathy Brown, Dennis Costa, Jeanne West, Steve Valdez, Jackie Baldwin, Meg, Kate Winter, Jasmine Locatelli, Martha Morrissey, Sandy Sandin, Karl Sears, Kela Luczon, Mona Gurrobat, Janet Britt, Cyndi Parks, Julia Lester, Kathy Ogata, Chris and Barb Fraley for Zoom and Malihini Aloha, LEMs and Lectors: Al Mackenzie coordinator, Mona, Jasmine, Al, Betty O’Brien, CJ, Eleanor, Sue and Dick Roberts, Linda Sears and Lori Trumbo, Patty and Bob Trent, Jeanne West-Stewardship, Green Team-Karls Sears, Rick Stambaugh, Linda Sears, Church renovations Jeanne West, Nathan Smith, Buzz Samuelson, Counters Barb and Linda and Jen and Meg.</a:t>
            </a:r>
          </a:p>
          <a:p>
            <a:endParaRPr lang="en-US" dirty="0"/>
          </a:p>
        </p:txBody>
      </p:sp>
    </p:spTree>
    <p:extLst>
      <p:ext uri="{BB962C8B-B14F-4D97-AF65-F5344CB8AC3E}">
        <p14:creationId xmlns:p14="http://schemas.microsoft.com/office/powerpoint/2010/main" val="180691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C990-3473-1866-FB51-2AE15F7313A6}"/>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MINUTES OF ANNUAL MEETING, CON’T. p.3</a:t>
            </a:r>
            <a:endParaRPr lang="en-US" sz="3600" dirty="0"/>
          </a:p>
        </p:txBody>
      </p:sp>
      <p:sp>
        <p:nvSpPr>
          <p:cNvPr id="4" name="Slide Number Placeholder 3">
            <a:extLst>
              <a:ext uri="{FF2B5EF4-FFF2-40B4-BE49-F238E27FC236}">
                <a16:creationId xmlns:a16="http://schemas.microsoft.com/office/drawing/2014/main" id="{7E9EA78C-D0E3-0C4E-8FA6-127B03A8A85A}"/>
              </a:ext>
            </a:extLst>
          </p:cNvPr>
          <p:cNvSpPr>
            <a:spLocks noGrp="1"/>
          </p:cNvSpPr>
          <p:nvPr>
            <p:ph type="sldNum" sz="quarter" idx="12"/>
          </p:nvPr>
        </p:nvSpPr>
        <p:spPr/>
        <p:txBody>
          <a:bodyPr/>
          <a:lstStyle/>
          <a:p>
            <a:fld id="{152F3016-AA69-416D-BDB0-983B3F31D3A9}" type="slidenum">
              <a:rPr lang="en-US" smtClean="0"/>
              <a:t>9</a:t>
            </a:fld>
            <a:endParaRPr lang="en-US" dirty="0"/>
          </a:p>
        </p:txBody>
      </p:sp>
      <p:sp>
        <p:nvSpPr>
          <p:cNvPr id="6" name="Content Placeholder 5">
            <a:extLst>
              <a:ext uri="{FF2B5EF4-FFF2-40B4-BE49-F238E27FC236}">
                <a16:creationId xmlns:a16="http://schemas.microsoft.com/office/drawing/2014/main" id="{51306148-95AA-E720-9558-F3CB74ADE970}"/>
              </a:ext>
            </a:extLst>
          </p:cNvPr>
          <p:cNvSpPr>
            <a:spLocks noGrp="1"/>
          </p:cNvSpPr>
          <p:nvPr>
            <p:ph idx="1"/>
          </p:nvPr>
        </p:nvSpPr>
        <p:spPr>
          <a:xfrm>
            <a:off x="838200" y="1414732"/>
            <a:ext cx="10764328" cy="5011947"/>
          </a:xfrm>
        </p:spPr>
        <p:txBody>
          <a:bodyPr>
            <a:normAutofit fontScale="25000" lnSpcReduction="20000"/>
          </a:bodyPr>
          <a:lstStyle/>
          <a:p>
            <a:pPr lvl="0"/>
            <a:r>
              <a:rPr lang="en-US" sz="4300" dirty="0">
                <a:latin typeface="Arial" panose="020B0604020202020204" pitchFamily="34" charset="0"/>
                <a:cs typeface="Arial" panose="020B0604020202020204" pitchFamily="34" charset="0"/>
              </a:rPr>
              <a:t>Bishop’s Warden’s Report:  Dennis Costa, see full written report.</a:t>
            </a:r>
          </a:p>
          <a:p>
            <a:pPr lvl="1"/>
            <a:r>
              <a:rPr lang="en-US" sz="4300" dirty="0">
                <a:latin typeface="Arial" panose="020B0604020202020204" pitchFamily="34" charset="0"/>
                <a:cs typeface="Arial" panose="020B0604020202020204" pitchFamily="34" charset="0"/>
              </a:rPr>
              <a:t>Discussed the position of the Bishop’s Warden.  Not elected but recommended to and appointed by the Bishop.</a:t>
            </a:r>
          </a:p>
          <a:p>
            <a:pPr lvl="1"/>
            <a:r>
              <a:rPr lang="en-US" sz="4300" dirty="0">
                <a:latin typeface="Arial" panose="020B0604020202020204" pitchFamily="34" charset="0"/>
                <a:cs typeface="Arial" panose="020B0604020202020204" pitchFamily="34" charset="0"/>
              </a:rPr>
              <a:t>Helps with Pastoral Care.</a:t>
            </a:r>
          </a:p>
          <a:p>
            <a:pPr lvl="1"/>
            <a:r>
              <a:rPr lang="en-US" sz="4300" dirty="0">
                <a:latin typeface="Arial" panose="020B0604020202020204" pitchFamily="34" charset="0"/>
                <a:cs typeface="Arial" panose="020B0604020202020204" pitchFamily="34" charset="0"/>
              </a:rPr>
              <a:t>Purchased new hymnals, “Wonder Love and Praise”.</a:t>
            </a:r>
          </a:p>
          <a:p>
            <a:pPr lvl="0"/>
            <a:r>
              <a:rPr lang="en-US" sz="4300" dirty="0">
                <a:latin typeface="Arial" panose="020B0604020202020204" pitchFamily="34" charset="0"/>
                <a:cs typeface="Arial" panose="020B0604020202020204" pitchFamily="34" charset="0"/>
              </a:rPr>
              <a:t>Junior Warden’s Report: Jeanne West</a:t>
            </a:r>
          </a:p>
          <a:p>
            <a:pPr lvl="1"/>
            <a:r>
              <a:rPr lang="en-US" sz="4300" dirty="0">
                <a:latin typeface="Arial" panose="020B0604020202020204" pitchFamily="34" charset="0"/>
                <a:cs typeface="Arial" panose="020B0604020202020204" pitchFamily="34" charset="0"/>
              </a:rPr>
              <a:t>Buildings:</a:t>
            </a:r>
          </a:p>
          <a:p>
            <a:pPr lvl="2"/>
            <a:r>
              <a:rPr lang="en-US" sz="4300" dirty="0">
                <a:latin typeface="Arial" panose="020B0604020202020204" pitchFamily="34" charset="0"/>
                <a:cs typeface="Arial" panose="020B0604020202020204" pitchFamily="34" charset="0"/>
              </a:rPr>
              <a:t>Historic Church:	</a:t>
            </a:r>
          </a:p>
          <a:p>
            <a:pPr lvl="3"/>
            <a:r>
              <a:rPr lang="en-US" sz="4300" dirty="0">
                <a:latin typeface="Arial" panose="020B0604020202020204" pitchFamily="34" charset="0"/>
                <a:cs typeface="Arial" panose="020B0604020202020204" pitchFamily="34" charset="0"/>
              </a:rPr>
              <a:t>Renovation Project Completed, Mauka Wall, Makai Wall, and Tower (Steeple).  In addition, exterior painting and roof power washing was completed.</a:t>
            </a:r>
          </a:p>
          <a:p>
            <a:pPr lvl="3"/>
            <a:r>
              <a:rPr lang="en-US" sz="4300" dirty="0">
                <a:latin typeface="Arial" panose="020B0604020202020204" pitchFamily="34" charset="0"/>
                <a:cs typeface="Arial" panose="020B0604020202020204" pitchFamily="34" charset="0"/>
              </a:rPr>
              <a:t>New carpet installed inside and on the exterior steps.</a:t>
            </a:r>
          </a:p>
          <a:p>
            <a:pPr lvl="2"/>
            <a:r>
              <a:rPr lang="en-US" sz="4300" dirty="0">
                <a:latin typeface="Arial" panose="020B0604020202020204" pitchFamily="34" charset="0"/>
                <a:cs typeface="Arial" panose="020B0604020202020204" pitchFamily="34" charset="0"/>
              </a:rPr>
              <a:t>Queen Emma Community Center:</a:t>
            </a:r>
          </a:p>
          <a:p>
            <a:pPr lvl="3"/>
            <a:r>
              <a:rPr lang="en-US" sz="4300" dirty="0">
                <a:latin typeface="Arial" panose="020B0604020202020204" pitchFamily="34" charset="0"/>
                <a:cs typeface="Arial" panose="020B0604020202020204" pitchFamily="34" charset="0"/>
              </a:rPr>
              <a:t>New stove installed; new shelving in kitchen.</a:t>
            </a:r>
          </a:p>
          <a:p>
            <a:pPr lvl="3"/>
            <a:r>
              <a:rPr lang="en-US" sz="4300" dirty="0">
                <a:latin typeface="Arial" panose="020B0604020202020204" pitchFamily="34" charset="0"/>
                <a:cs typeface="Arial" panose="020B0604020202020204" pitchFamily="34" charset="0"/>
              </a:rPr>
              <a:t>New screen door installed.</a:t>
            </a:r>
          </a:p>
          <a:p>
            <a:pPr lvl="3"/>
            <a:r>
              <a:rPr lang="en-US" sz="4300" dirty="0">
                <a:latin typeface="Arial" panose="020B0604020202020204" pitchFamily="34" charset="0"/>
                <a:cs typeface="Arial" panose="020B0604020202020204" pitchFamily="34" charset="0"/>
              </a:rPr>
              <a:t>Fire alarm covers installed.</a:t>
            </a:r>
          </a:p>
          <a:p>
            <a:pPr lvl="3"/>
            <a:r>
              <a:rPr lang="en-US" sz="4300" dirty="0">
                <a:latin typeface="Arial" panose="020B0604020202020204" pitchFamily="34" charset="0"/>
                <a:cs typeface="Arial" panose="020B0604020202020204" pitchFamily="34" charset="0"/>
              </a:rPr>
              <a:t>Grease Trap replaced.</a:t>
            </a:r>
          </a:p>
          <a:p>
            <a:pPr lvl="3"/>
            <a:r>
              <a:rPr lang="en-US" sz="4300" dirty="0">
                <a:latin typeface="Arial" panose="020B0604020202020204" pitchFamily="34" charset="0"/>
                <a:cs typeface="Arial" panose="020B0604020202020204" pitchFamily="34" charset="0"/>
              </a:rPr>
              <a:t>New office computer purchased and installed.</a:t>
            </a:r>
          </a:p>
          <a:p>
            <a:pPr lvl="3"/>
            <a:r>
              <a:rPr lang="en-US" sz="4300" dirty="0">
                <a:latin typeface="Arial" panose="020B0604020202020204" pitchFamily="34" charset="0"/>
                <a:cs typeface="Arial" panose="020B0604020202020204" pitchFamily="34" charset="0"/>
              </a:rPr>
              <a:t>New web address and email (</a:t>
            </a:r>
            <a:r>
              <a:rPr lang="en-US" sz="4300" u="sng" dirty="0">
                <a:latin typeface="Arial" panose="020B0604020202020204" pitchFamily="34" charset="0"/>
                <a:cs typeface="Arial" panose="020B0604020202020204" pitchFamily="34" charset="0"/>
                <a:hlinkClick r:id="rId2"/>
              </a:rPr>
              <a:t>Office@Christchurchkona.org</a:t>
            </a:r>
            <a:r>
              <a:rPr lang="en-US" sz="4300" dirty="0">
                <a:latin typeface="Arial" panose="020B0604020202020204" pitchFamily="34" charset="0"/>
                <a:cs typeface="Arial" panose="020B0604020202020204" pitchFamily="34" charset="0"/>
              </a:rPr>
              <a:t>).</a:t>
            </a:r>
          </a:p>
          <a:p>
            <a:pPr lvl="3"/>
            <a:r>
              <a:rPr lang="en-US" sz="4300" dirty="0">
                <a:latin typeface="Arial" panose="020B0604020202020204" pitchFamily="34" charset="0"/>
                <a:cs typeface="Arial" panose="020B0604020202020204" pitchFamily="34" charset="0"/>
              </a:rPr>
              <a:t>Volunteers trained for admin support.</a:t>
            </a:r>
          </a:p>
          <a:p>
            <a:pPr lvl="2"/>
            <a:r>
              <a:rPr lang="en-US" sz="3500" dirty="0">
                <a:latin typeface="Arial" panose="020B0604020202020204" pitchFamily="34" charset="0"/>
                <a:cs typeface="Arial" panose="020B0604020202020204" pitchFamily="34" charset="0"/>
              </a:rPr>
              <a:t>Wallace Hall:</a:t>
            </a:r>
          </a:p>
          <a:p>
            <a:pPr lvl="3"/>
            <a:r>
              <a:rPr lang="en-US" sz="3500" dirty="0">
                <a:latin typeface="Arial" panose="020B0604020202020204" pitchFamily="34" charset="0"/>
                <a:cs typeface="Arial" panose="020B0604020202020204" pitchFamily="34" charset="0"/>
              </a:rPr>
              <a:t>LED lighting installed throughout (cost of $600 after Hawaii Energy Rebate)</a:t>
            </a:r>
          </a:p>
          <a:p>
            <a:pPr lvl="3"/>
            <a:r>
              <a:rPr lang="en-US" sz="3500" dirty="0">
                <a:latin typeface="Arial" panose="020B0604020202020204" pitchFamily="34" charset="0"/>
                <a:cs typeface="Arial" panose="020B0604020202020204" pitchFamily="34" charset="0"/>
              </a:rPr>
              <a:t>Lease renewed with </a:t>
            </a:r>
            <a:r>
              <a:rPr lang="en-US" sz="3500" dirty="0" err="1">
                <a:latin typeface="Arial" panose="020B0604020202020204" pitchFamily="34" charset="0"/>
                <a:cs typeface="Arial" panose="020B0604020202020204" pitchFamily="34" charset="0"/>
              </a:rPr>
              <a:t>Punana</a:t>
            </a:r>
            <a:r>
              <a:rPr lang="en-US" sz="3500" dirty="0">
                <a:latin typeface="Arial" panose="020B0604020202020204" pitchFamily="34" charset="0"/>
                <a:cs typeface="Arial" panose="020B0604020202020204" pitchFamily="34" charset="0"/>
              </a:rPr>
              <a:t> Leo.</a:t>
            </a:r>
          </a:p>
          <a:p>
            <a:pPr lvl="3"/>
            <a:r>
              <a:rPr lang="en-US" sz="3500" dirty="0">
                <a:latin typeface="Arial" panose="020B0604020202020204" pitchFamily="34" charset="0"/>
                <a:cs typeface="Arial" panose="020B0604020202020204" pitchFamily="34" charset="0"/>
              </a:rPr>
              <a:t>Rectory:</a:t>
            </a:r>
          </a:p>
          <a:p>
            <a:pPr lvl="4"/>
            <a:r>
              <a:rPr lang="en-US" sz="3500" dirty="0">
                <a:latin typeface="Arial" panose="020B0604020202020204" pitchFamily="34" charset="0"/>
                <a:cs typeface="Arial" panose="020B0604020202020204" pitchFamily="34" charset="0"/>
              </a:rPr>
              <a:t>New lease signed with tenants.  They are helping to keep the surrounding grounds.</a:t>
            </a:r>
          </a:p>
          <a:p>
            <a:pPr lvl="3"/>
            <a:r>
              <a:rPr lang="en-US" sz="3500" dirty="0">
                <a:latin typeface="Arial" panose="020B0604020202020204" pitchFamily="34" charset="0"/>
                <a:cs typeface="Arial" panose="020B0604020202020204" pitchFamily="34" charset="0"/>
              </a:rPr>
              <a:t>Blue House:</a:t>
            </a:r>
          </a:p>
          <a:p>
            <a:pPr lvl="4"/>
            <a:r>
              <a:rPr lang="en-US" dirty="0"/>
              <a:t>Big tree overhanging roof was cut back.</a:t>
            </a:r>
          </a:p>
          <a:p>
            <a:endParaRPr lang="en-US" dirty="0"/>
          </a:p>
        </p:txBody>
      </p:sp>
    </p:spTree>
    <p:extLst>
      <p:ext uri="{BB962C8B-B14F-4D97-AF65-F5344CB8AC3E}">
        <p14:creationId xmlns:p14="http://schemas.microsoft.com/office/powerpoint/2010/main" val="2749697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5992</Words>
  <Application>Microsoft Office PowerPoint</Application>
  <PresentationFormat>Widescreen</PresentationFormat>
  <Paragraphs>603</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Arial</vt:lpstr>
      <vt:lpstr>Calibri</vt:lpstr>
      <vt:lpstr>Calibri Light</vt:lpstr>
      <vt:lpstr>Courier New</vt:lpstr>
      <vt:lpstr>Footlight MT Light</vt:lpstr>
      <vt:lpstr>Lucida Calligraphy</vt:lpstr>
      <vt:lpstr>Symbol</vt:lpstr>
      <vt:lpstr>Times New Roman</vt:lpstr>
      <vt:lpstr>Wingdings</vt:lpstr>
      <vt:lpstr>Office Theme</vt:lpstr>
      <vt:lpstr>CHRIST CHURCH EPISCOPAL</vt:lpstr>
      <vt:lpstr>CHRIST CHURCH EPISCOPAL</vt:lpstr>
      <vt:lpstr>Meeting Agenda</vt:lpstr>
      <vt:lpstr>Meeting Agenda (cont’d.)</vt:lpstr>
      <vt:lpstr>Meeting Agenda (cont’d.)</vt:lpstr>
      <vt:lpstr>Meeting Agenda (cont’d.)</vt:lpstr>
      <vt:lpstr>MINUTES OF ANNUAL MEETING, 2024 p.1</vt:lpstr>
      <vt:lpstr>MINUTES OF ANNUAL MEETING, CON’T p.2</vt:lpstr>
      <vt:lpstr>MINUTES OF ANNUAL MEETING, CON’T. p.3</vt:lpstr>
      <vt:lpstr>MINUTES OF ANNUAL MEETING, CON’T, p.4</vt:lpstr>
      <vt:lpstr>MINUTES OF ANNUAL MEETING, CON’T p.5</vt:lpstr>
      <vt:lpstr>MINUTES OF ANNUAL MEETING, CON’T, p.6</vt:lpstr>
      <vt:lpstr>MINUTES OF ANNUAL MEETING, CON’T, p.7</vt:lpstr>
      <vt:lpstr>MINUTES OF ANNUAL MEETING, CON’T, p.8</vt:lpstr>
      <vt:lpstr>MINUTES OF ANNUAL MEETING, CON’T, p.9</vt:lpstr>
      <vt:lpstr>MINUTES OF ANNUAL MEETING, CON’T, p.10</vt:lpstr>
      <vt:lpstr>MINUTES OF ANNUAL MEETING, CON’T, p.11</vt:lpstr>
      <vt:lpstr>       MINUTES OF ANNUAL MEETING, CON’T, p. 12</vt:lpstr>
      <vt:lpstr>   MINUTES OF ANNUAL MEETING, CON’T, p.13</vt:lpstr>
      <vt:lpstr>Vicar’s Report Rev. Canon Dwight L. Brown, Vicar </vt:lpstr>
      <vt:lpstr>Bishop’s and People’s Warden Report</vt:lpstr>
      <vt:lpstr>People’s Warden Report, 2025</vt:lpstr>
      <vt:lpstr>PEOPLE’S WARDEN REPORT, Pg. 2</vt:lpstr>
      <vt:lpstr>PEOPLE’S WARDEN REPORT, pg.3</vt:lpstr>
      <vt:lpstr>PowerPoint Presentation</vt:lpstr>
      <vt:lpstr>PowerPoint Presentation</vt:lpstr>
      <vt:lpstr>2025 Budget vs. Actuals, January-December 2025 p. 3</vt:lpstr>
      <vt:lpstr>PowerPoint Presentation</vt:lpstr>
      <vt:lpstr>PowerPoint Presentation</vt:lpstr>
      <vt:lpstr>Budget Overview_2026 Annual  Christ Church Episcopal,  January-December, 2026, p.2</vt:lpstr>
      <vt:lpstr>Budget Overview_2026 Annual  Christ Church Episcopal,  January-December, 2026, p.3</vt:lpstr>
      <vt:lpstr>Nominating Report, January 2026 p. 1</vt:lpstr>
      <vt:lpstr>PowerPoint Presentation</vt:lpstr>
      <vt:lpstr>Nominating Report, pg 3</vt:lpstr>
      <vt:lpstr>Altar Guild Report</vt:lpstr>
      <vt:lpstr>PowerPoint Presentation</vt:lpstr>
      <vt:lpstr>Cemetery Report</vt:lpstr>
      <vt:lpstr>PowerPoint Presentation</vt:lpstr>
      <vt:lpstr>Communications Committee 2025</vt:lpstr>
      <vt:lpstr>Communications Committee 2025, pg 2</vt:lpstr>
      <vt:lpstr>Hospitality Report</vt:lpstr>
      <vt:lpstr>Outreach</vt:lpstr>
      <vt:lpstr>Pastoral Care Report</vt:lpstr>
      <vt:lpstr>WORSHIP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CHURCH EPISCOPAL</dc:title>
  <dc:creator>Kurt Samuelson</dc:creator>
  <cp:lastModifiedBy>Christ Church Kona</cp:lastModifiedBy>
  <cp:revision>247</cp:revision>
  <cp:lastPrinted>2025-02-01T00:11:15Z</cp:lastPrinted>
  <dcterms:created xsi:type="dcterms:W3CDTF">2021-01-21T07:52:35Z</dcterms:created>
  <dcterms:modified xsi:type="dcterms:W3CDTF">2026-01-23T22:02:24Z</dcterms:modified>
</cp:coreProperties>
</file>