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341" r:id="rId5"/>
    <p:sldId id="259" r:id="rId6"/>
    <p:sldId id="261" r:id="rId7"/>
    <p:sldId id="390" r:id="rId8"/>
    <p:sldId id="306" r:id="rId9"/>
    <p:sldId id="429" r:id="rId10"/>
    <p:sldId id="430" r:id="rId11"/>
    <p:sldId id="431" r:id="rId12"/>
    <p:sldId id="432" r:id="rId13"/>
    <p:sldId id="433" r:id="rId14"/>
    <p:sldId id="434" r:id="rId15"/>
    <p:sldId id="435" r:id="rId16"/>
    <p:sldId id="436" r:id="rId17"/>
    <p:sldId id="437" r:id="rId18"/>
    <p:sldId id="438" r:id="rId19"/>
    <p:sldId id="342" r:id="rId20"/>
    <p:sldId id="421" r:id="rId21"/>
    <p:sldId id="422" r:id="rId22"/>
    <p:sldId id="423" r:id="rId23"/>
    <p:sldId id="324" r:id="rId24"/>
    <p:sldId id="325" r:id="rId25"/>
    <p:sldId id="427" r:id="rId26"/>
    <p:sldId id="348" r:id="rId27"/>
    <p:sldId id="424" r:id="rId28"/>
    <p:sldId id="350" r:id="rId29"/>
    <p:sldId id="425" r:id="rId30"/>
    <p:sldId id="351" r:id="rId31"/>
    <p:sldId id="319" r:id="rId32"/>
    <p:sldId id="407" r:id="rId33"/>
    <p:sldId id="428" r:id="rId34"/>
    <p:sldId id="353" r:id="rId35"/>
    <p:sldId id="420" r:id="rId36"/>
    <p:sldId id="406" r:id="rId37"/>
    <p:sldId id="408" r:id="rId38"/>
    <p:sldId id="409" r:id="rId39"/>
    <p:sldId id="369" r:id="rId40"/>
    <p:sldId id="364" r:id="rId41"/>
    <p:sldId id="413" r:id="rId4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625AF2-C669-4BCA-857F-6CC52C1340B3}">
          <p14:sldIdLst>
            <p14:sldId id="256"/>
            <p14:sldId id="257"/>
            <p14:sldId id="258"/>
            <p14:sldId id="341"/>
            <p14:sldId id="259"/>
            <p14:sldId id="261"/>
            <p14:sldId id="390"/>
            <p14:sldId id="306"/>
            <p14:sldId id="429"/>
            <p14:sldId id="430"/>
            <p14:sldId id="431"/>
            <p14:sldId id="432"/>
            <p14:sldId id="433"/>
            <p14:sldId id="434"/>
            <p14:sldId id="435"/>
            <p14:sldId id="436"/>
            <p14:sldId id="437"/>
            <p14:sldId id="438"/>
            <p14:sldId id="342"/>
            <p14:sldId id="421"/>
            <p14:sldId id="422"/>
            <p14:sldId id="423"/>
            <p14:sldId id="324"/>
            <p14:sldId id="325"/>
            <p14:sldId id="427"/>
            <p14:sldId id="348"/>
            <p14:sldId id="424"/>
            <p14:sldId id="350"/>
            <p14:sldId id="425"/>
            <p14:sldId id="351"/>
            <p14:sldId id="319"/>
            <p14:sldId id="407"/>
            <p14:sldId id="428"/>
            <p14:sldId id="353"/>
            <p14:sldId id="420"/>
            <p14:sldId id="406"/>
            <p14:sldId id="408"/>
            <p14:sldId id="409"/>
            <p14:sldId id="369"/>
            <p14:sldId id="364"/>
            <p14:sldId id="4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6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A91E8AC4-76F4-4C24-8215-D661D6400129}" type="datetimeFigureOut">
              <a:rPr lang="en-US" smtClean="0"/>
              <a:t>2/1/2024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C5DB3EEA-39FA-42F1-96D0-D81EBAB1D959}" type="slidenum">
              <a:rPr lang="en-US" smtClean="0"/>
              <a:t>‹#›</a:t>
            </a:fld>
            <a:endParaRPr lang="en-US"/>
          </a:p>
        </p:txBody>
      </p:sp>
    </p:spTree>
    <p:extLst>
      <p:ext uri="{BB962C8B-B14F-4D97-AF65-F5344CB8AC3E}">
        <p14:creationId xmlns:p14="http://schemas.microsoft.com/office/powerpoint/2010/main" val="2056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B39A-5EC4-440F-85B9-22A847B0A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B0939F-3ECA-4BD3-AE56-04A51F4E4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74F48-A1C6-44A9-A2DB-BDBFA1F887BF}"/>
              </a:ext>
            </a:extLst>
          </p:cNvPr>
          <p:cNvSpPr>
            <a:spLocks noGrp="1"/>
          </p:cNvSpPr>
          <p:nvPr>
            <p:ph type="dt" sz="half" idx="10"/>
          </p:nvPr>
        </p:nvSpPr>
        <p:spPr/>
        <p:txBody>
          <a:bodyPr/>
          <a:lstStyle/>
          <a:p>
            <a:fld id="{65DBA6B5-A722-4EB7-8957-67F6B296E8B6}" type="datetime1">
              <a:rPr lang="en-US" smtClean="0"/>
              <a:t>2/1/2024</a:t>
            </a:fld>
            <a:endParaRPr lang="en-US" dirty="0"/>
          </a:p>
        </p:txBody>
      </p:sp>
      <p:sp>
        <p:nvSpPr>
          <p:cNvPr id="5" name="Footer Placeholder 4">
            <a:extLst>
              <a:ext uri="{FF2B5EF4-FFF2-40B4-BE49-F238E27FC236}">
                <a16:creationId xmlns:a16="http://schemas.microsoft.com/office/drawing/2014/main" id="{DB91E2CE-7F98-489A-89C9-EAAEECE59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09513A-E42C-40BD-8376-EAB93D6D2678}"/>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67319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59D7-E224-49D7-9E3C-1054CCF5D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CE6332-4A2B-490D-B6EC-97273FFF21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DDA37-42A4-49F0-B9AE-C4AB061F29CD}"/>
              </a:ext>
            </a:extLst>
          </p:cNvPr>
          <p:cNvSpPr>
            <a:spLocks noGrp="1"/>
          </p:cNvSpPr>
          <p:nvPr>
            <p:ph type="dt" sz="half" idx="10"/>
          </p:nvPr>
        </p:nvSpPr>
        <p:spPr/>
        <p:txBody>
          <a:bodyPr/>
          <a:lstStyle/>
          <a:p>
            <a:fld id="{BB935A7B-1DD2-46F5-9271-06FD9B55ED12}" type="datetime1">
              <a:rPr lang="en-US" smtClean="0"/>
              <a:t>2/1/2024</a:t>
            </a:fld>
            <a:endParaRPr lang="en-US" dirty="0"/>
          </a:p>
        </p:txBody>
      </p:sp>
      <p:sp>
        <p:nvSpPr>
          <p:cNvPr id="5" name="Footer Placeholder 4">
            <a:extLst>
              <a:ext uri="{FF2B5EF4-FFF2-40B4-BE49-F238E27FC236}">
                <a16:creationId xmlns:a16="http://schemas.microsoft.com/office/drawing/2014/main" id="{58ABCAF4-2B1B-4196-9D5F-1AF0F8EE8C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0E1A96-06A1-4599-9F53-09B1BA94E186}"/>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56932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219CF-CABD-460A-BB4C-5CDDCE4E0D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5265F9-4447-4A2C-86FD-B7CD5B9C0F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28123-1440-4C6D-8630-85350505B96C}"/>
              </a:ext>
            </a:extLst>
          </p:cNvPr>
          <p:cNvSpPr>
            <a:spLocks noGrp="1"/>
          </p:cNvSpPr>
          <p:nvPr>
            <p:ph type="dt" sz="half" idx="10"/>
          </p:nvPr>
        </p:nvSpPr>
        <p:spPr/>
        <p:txBody>
          <a:bodyPr/>
          <a:lstStyle/>
          <a:p>
            <a:fld id="{25C06555-7927-49E4-B925-BDF7B3D1E45D}" type="datetime1">
              <a:rPr lang="en-US" smtClean="0"/>
              <a:t>2/1/2024</a:t>
            </a:fld>
            <a:endParaRPr lang="en-US" dirty="0"/>
          </a:p>
        </p:txBody>
      </p:sp>
      <p:sp>
        <p:nvSpPr>
          <p:cNvPr id="5" name="Footer Placeholder 4">
            <a:extLst>
              <a:ext uri="{FF2B5EF4-FFF2-40B4-BE49-F238E27FC236}">
                <a16:creationId xmlns:a16="http://schemas.microsoft.com/office/drawing/2014/main" id="{D2CE4D9C-29D5-4633-9493-A2D2B80229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33A63F-F4F1-4EAF-8BB5-3B6161121D10}"/>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97391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B20A-ADC8-41EC-A8BB-69046399C6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A7298-42D9-492C-A740-C5E319F42E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68F10-2AEE-4DD6-9BC7-FEF3C3277A78}"/>
              </a:ext>
            </a:extLst>
          </p:cNvPr>
          <p:cNvSpPr>
            <a:spLocks noGrp="1"/>
          </p:cNvSpPr>
          <p:nvPr>
            <p:ph type="dt" sz="half" idx="10"/>
          </p:nvPr>
        </p:nvSpPr>
        <p:spPr/>
        <p:txBody>
          <a:bodyPr/>
          <a:lstStyle/>
          <a:p>
            <a:fld id="{CC880CCF-1C96-4245-A3CD-014762C793A0}" type="datetime1">
              <a:rPr lang="en-US" smtClean="0"/>
              <a:t>2/1/2024</a:t>
            </a:fld>
            <a:endParaRPr lang="en-US" dirty="0"/>
          </a:p>
        </p:txBody>
      </p:sp>
      <p:sp>
        <p:nvSpPr>
          <p:cNvPr id="5" name="Footer Placeholder 4">
            <a:extLst>
              <a:ext uri="{FF2B5EF4-FFF2-40B4-BE49-F238E27FC236}">
                <a16:creationId xmlns:a16="http://schemas.microsoft.com/office/drawing/2014/main" id="{57B34341-B124-4DE5-AE60-D1EEA087FC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4D7375-2374-4770-99AF-0B43A8976BFC}"/>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85888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A4B7-EF6A-46CD-9A6F-22BF3A4D6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FD64-46FB-44AA-B7FF-50D6C949E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7DF13-801B-4360-BAC6-08F4D0162A64}"/>
              </a:ext>
            </a:extLst>
          </p:cNvPr>
          <p:cNvSpPr>
            <a:spLocks noGrp="1"/>
          </p:cNvSpPr>
          <p:nvPr>
            <p:ph type="dt" sz="half" idx="10"/>
          </p:nvPr>
        </p:nvSpPr>
        <p:spPr/>
        <p:txBody>
          <a:bodyPr/>
          <a:lstStyle/>
          <a:p>
            <a:fld id="{D1B02F98-7D8A-464B-908A-59E25AE35D03}" type="datetime1">
              <a:rPr lang="en-US" smtClean="0"/>
              <a:t>2/1/2024</a:t>
            </a:fld>
            <a:endParaRPr lang="en-US" dirty="0"/>
          </a:p>
        </p:txBody>
      </p:sp>
      <p:sp>
        <p:nvSpPr>
          <p:cNvPr id="5" name="Footer Placeholder 4">
            <a:extLst>
              <a:ext uri="{FF2B5EF4-FFF2-40B4-BE49-F238E27FC236}">
                <a16:creationId xmlns:a16="http://schemas.microsoft.com/office/drawing/2014/main" id="{513A7D36-DE50-410E-91A5-4EF9423F9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97EF31-F0FD-4FBD-B754-60FCF9274B77}"/>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69979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81C0-C2AA-46F3-9057-4E88E31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1DC08-FAAE-42D4-8CDC-34EFEBC11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A0610-F322-453E-B565-5C4BA236EA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6C2AC4-ADA8-4EEA-A511-7ABED430E725}"/>
              </a:ext>
            </a:extLst>
          </p:cNvPr>
          <p:cNvSpPr>
            <a:spLocks noGrp="1"/>
          </p:cNvSpPr>
          <p:nvPr>
            <p:ph type="dt" sz="half" idx="10"/>
          </p:nvPr>
        </p:nvSpPr>
        <p:spPr/>
        <p:txBody>
          <a:bodyPr/>
          <a:lstStyle/>
          <a:p>
            <a:fld id="{7D06DF35-1D91-4BE4-9C9D-4AB1EFA4C721}" type="datetime1">
              <a:rPr lang="en-US" smtClean="0"/>
              <a:t>2/1/2024</a:t>
            </a:fld>
            <a:endParaRPr lang="en-US" dirty="0"/>
          </a:p>
        </p:txBody>
      </p:sp>
      <p:sp>
        <p:nvSpPr>
          <p:cNvPr id="6" name="Footer Placeholder 5">
            <a:extLst>
              <a:ext uri="{FF2B5EF4-FFF2-40B4-BE49-F238E27FC236}">
                <a16:creationId xmlns:a16="http://schemas.microsoft.com/office/drawing/2014/main" id="{46D007A4-1570-4875-ADEB-F1DEA7E4D7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C46651-2066-4FA9-B1AD-1669ED1BB641}"/>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3112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75EB3-5015-4DD8-B27F-FE1C81FDF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74511F-E145-4A04-A094-AC5A8D6F1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7D2A5-2355-4262-9DFF-4D64238845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9FFE05-C327-46B0-B7F1-131CF9EC6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B2E7C1-DFA6-46E7-8BFE-1FD69DF96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152100-7378-40E0-BF3E-127ABB862676}"/>
              </a:ext>
            </a:extLst>
          </p:cNvPr>
          <p:cNvSpPr>
            <a:spLocks noGrp="1"/>
          </p:cNvSpPr>
          <p:nvPr>
            <p:ph type="dt" sz="half" idx="10"/>
          </p:nvPr>
        </p:nvSpPr>
        <p:spPr/>
        <p:txBody>
          <a:bodyPr/>
          <a:lstStyle/>
          <a:p>
            <a:fld id="{741DF6EA-ED08-45E7-8925-0F44E1CB9CAA}" type="datetime1">
              <a:rPr lang="en-US" smtClean="0"/>
              <a:t>2/1/2024</a:t>
            </a:fld>
            <a:endParaRPr lang="en-US" dirty="0"/>
          </a:p>
        </p:txBody>
      </p:sp>
      <p:sp>
        <p:nvSpPr>
          <p:cNvPr id="8" name="Footer Placeholder 7">
            <a:extLst>
              <a:ext uri="{FF2B5EF4-FFF2-40B4-BE49-F238E27FC236}">
                <a16:creationId xmlns:a16="http://schemas.microsoft.com/office/drawing/2014/main" id="{7FBF801A-36B9-426B-9081-E2A10CFD07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D041FB-9857-4CFC-8DDA-FB1BCA6905D4}"/>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92776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09EF-971F-4DB9-A07C-0F59C9798A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5EF3F7-DE9A-4287-93D9-7C2699627CB5}"/>
              </a:ext>
            </a:extLst>
          </p:cNvPr>
          <p:cNvSpPr>
            <a:spLocks noGrp="1"/>
          </p:cNvSpPr>
          <p:nvPr>
            <p:ph type="dt" sz="half" idx="10"/>
          </p:nvPr>
        </p:nvSpPr>
        <p:spPr/>
        <p:txBody>
          <a:bodyPr/>
          <a:lstStyle/>
          <a:p>
            <a:fld id="{26187606-3B2A-4812-BFFB-88D0F6801370}" type="datetime1">
              <a:rPr lang="en-US" smtClean="0"/>
              <a:t>2/1/2024</a:t>
            </a:fld>
            <a:endParaRPr lang="en-US" dirty="0"/>
          </a:p>
        </p:txBody>
      </p:sp>
      <p:sp>
        <p:nvSpPr>
          <p:cNvPr id="4" name="Footer Placeholder 3">
            <a:extLst>
              <a:ext uri="{FF2B5EF4-FFF2-40B4-BE49-F238E27FC236}">
                <a16:creationId xmlns:a16="http://schemas.microsoft.com/office/drawing/2014/main" id="{A175054B-1EFD-4D85-B302-78671D1D5B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C8F86A-B87C-4607-9CF5-F9EB2B5C28D3}"/>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92878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113B4C-38BD-4685-BDFA-096F206A71BC}"/>
              </a:ext>
            </a:extLst>
          </p:cNvPr>
          <p:cNvSpPr>
            <a:spLocks noGrp="1"/>
          </p:cNvSpPr>
          <p:nvPr>
            <p:ph type="dt" sz="half" idx="10"/>
          </p:nvPr>
        </p:nvSpPr>
        <p:spPr/>
        <p:txBody>
          <a:bodyPr/>
          <a:lstStyle/>
          <a:p>
            <a:fld id="{D8131443-7174-45A4-A6B9-D43BA1BB43FA}" type="datetime1">
              <a:rPr lang="en-US" smtClean="0"/>
              <a:t>2/1/2024</a:t>
            </a:fld>
            <a:endParaRPr lang="en-US" dirty="0"/>
          </a:p>
        </p:txBody>
      </p:sp>
      <p:sp>
        <p:nvSpPr>
          <p:cNvPr id="3" name="Footer Placeholder 2">
            <a:extLst>
              <a:ext uri="{FF2B5EF4-FFF2-40B4-BE49-F238E27FC236}">
                <a16:creationId xmlns:a16="http://schemas.microsoft.com/office/drawing/2014/main" id="{9EE92F82-C326-4149-8BA4-5E5F5FEED5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A7D870-DBD9-430B-B1BE-0AF20A9FF08C}"/>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57473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7D46-F057-4FD0-BCE7-A5B469256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76850-DF3F-4250-898D-CB1544FD0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273BD4-14E9-4351-871F-2A870A3F9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7F279-63BE-4DB3-83D2-95EC117BC3B8}"/>
              </a:ext>
            </a:extLst>
          </p:cNvPr>
          <p:cNvSpPr>
            <a:spLocks noGrp="1"/>
          </p:cNvSpPr>
          <p:nvPr>
            <p:ph type="dt" sz="half" idx="10"/>
          </p:nvPr>
        </p:nvSpPr>
        <p:spPr/>
        <p:txBody>
          <a:bodyPr/>
          <a:lstStyle/>
          <a:p>
            <a:fld id="{2C0BD5E7-3F82-47C2-8935-277805291675}" type="datetime1">
              <a:rPr lang="en-US" smtClean="0"/>
              <a:t>2/1/2024</a:t>
            </a:fld>
            <a:endParaRPr lang="en-US" dirty="0"/>
          </a:p>
        </p:txBody>
      </p:sp>
      <p:sp>
        <p:nvSpPr>
          <p:cNvPr id="6" name="Footer Placeholder 5">
            <a:extLst>
              <a:ext uri="{FF2B5EF4-FFF2-40B4-BE49-F238E27FC236}">
                <a16:creationId xmlns:a16="http://schemas.microsoft.com/office/drawing/2014/main" id="{3E34A7CB-E422-467F-9231-668A5FFFD2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2D496B-B643-4D37-9411-B45E9516C12C}"/>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3888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886E-8C11-4E35-8F16-5FC33275C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E57B1-30A8-481D-B3B3-8AA6273CC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9CB0B0-8364-45B2-94AD-8B35651AE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B32C5-3258-45C9-870B-FEEFDAC20748}"/>
              </a:ext>
            </a:extLst>
          </p:cNvPr>
          <p:cNvSpPr>
            <a:spLocks noGrp="1"/>
          </p:cNvSpPr>
          <p:nvPr>
            <p:ph type="dt" sz="half" idx="10"/>
          </p:nvPr>
        </p:nvSpPr>
        <p:spPr/>
        <p:txBody>
          <a:bodyPr/>
          <a:lstStyle/>
          <a:p>
            <a:fld id="{1ECC1330-B96B-4D99-9870-2D6D3898B505}" type="datetime1">
              <a:rPr lang="en-US" smtClean="0"/>
              <a:t>2/1/2024</a:t>
            </a:fld>
            <a:endParaRPr lang="en-US" dirty="0"/>
          </a:p>
        </p:txBody>
      </p:sp>
      <p:sp>
        <p:nvSpPr>
          <p:cNvPr id="6" name="Footer Placeholder 5">
            <a:extLst>
              <a:ext uri="{FF2B5EF4-FFF2-40B4-BE49-F238E27FC236}">
                <a16:creationId xmlns:a16="http://schemas.microsoft.com/office/drawing/2014/main" id="{8343B362-6022-479A-AA23-567FFE4BDB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7C1E3E-6266-466D-95E6-5792DF6D8AD8}"/>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28572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CFF2D-130C-4536-B764-129B03F49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B86614-54B6-4F16-9C05-580FD59DB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7533E-BD69-4651-978E-630FC4EFF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6BCE9-438F-4DC9-8D5F-F273BC898EB7}" type="datetime1">
              <a:rPr lang="en-US" smtClean="0"/>
              <a:t>2/1/2024</a:t>
            </a:fld>
            <a:endParaRPr lang="en-US" dirty="0"/>
          </a:p>
        </p:txBody>
      </p:sp>
      <p:sp>
        <p:nvSpPr>
          <p:cNvPr id="5" name="Footer Placeholder 4">
            <a:extLst>
              <a:ext uri="{FF2B5EF4-FFF2-40B4-BE49-F238E27FC236}">
                <a16:creationId xmlns:a16="http://schemas.microsoft.com/office/drawing/2014/main" id="{1709F492-7D98-465C-B4A6-DB8475C47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A4C664-66FE-4D28-B4A0-9A82EAA3FB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F3016-AA69-416D-BDB0-983B3F31D3A9}" type="slidenum">
              <a:rPr lang="en-US" smtClean="0"/>
              <a:t>‹#›</a:t>
            </a:fld>
            <a:endParaRPr lang="en-US" dirty="0"/>
          </a:p>
        </p:txBody>
      </p:sp>
    </p:spTree>
    <p:extLst>
      <p:ext uri="{BB962C8B-B14F-4D97-AF65-F5344CB8AC3E}">
        <p14:creationId xmlns:p14="http://schemas.microsoft.com/office/powerpoint/2010/main" val="2285525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7A651887-7610-44D6-BD7D-E5494C8775C7"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hristchurchhawaii@gmail.com" TargetMode="External"/><Relationship Id="rId2" Type="http://schemas.openxmlformats.org/officeDocument/2006/relationships/hyperlink" Target="mailto:khkealani@gmail.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388D19-BB94-4172-A4BD-E455008D037E}"/>
              </a:ext>
            </a:extLst>
          </p:cNvPr>
          <p:cNvSpPr>
            <a:spLocks noGrp="1"/>
          </p:cNvSpPr>
          <p:nvPr>
            <p:ph type="title"/>
          </p:nvPr>
        </p:nvSpPr>
        <p:spPr>
          <a:xfrm>
            <a:off x="4965430" y="629269"/>
            <a:ext cx="6586491" cy="1485848"/>
          </a:xfrm>
        </p:spPr>
        <p:txBody>
          <a:bodyPr vert="horz" lIns="91440" tIns="45720" rIns="91440" bIns="45720" rtlCol="0" anchor="b">
            <a:noAutofit/>
          </a:bodyPr>
          <a:lstStyle/>
          <a:p>
            <a:pPr algn="ctr"/>
            <a:r>
              <a:rPr lang="en-US" sz="5400" b="1" dirty="0">
                <a:latin typeface="Times New Roman" panose="02020603050405020304" pitchFamily="18" charset="0"/>
                <a:cs typeface="Times New Roman" panose="02020603050405020304" pitchFamily="18" charset="0"/>
              </a:rPr>
              <a:t>CHRIST CHURCH EPISCOPAL</a:t>
            </a:r>
          </a:p>
        </p:txBody>
      </p:sp>
      <p:sp>
        <p:nvSpPr>
          <p:cNvPr id="17" name="Content Placeholder 16">
            <a:extLst>
              <a:ext uri="{FF2B5EF4-FFF2-40B4-BE49-F238E27FC236}">
                <a16:creationId xmlns:a16="http://schemas.microsoft.com/office/drawing/2014/main" id="{380EAA5D-216E-4BB1-81DA-C254BA32FED7}"/>
              </a:ext>
            </a:extLst>
          </p:cNvPr>
          <p:cNvSpPr>
            <a:spLocks noGrp="1"/>
          </p:cNvSpPr>
          <p:nvPr>
            <p:ph sz="half" idx="2"/>
          </p:nvPr>
        </p:nvSpPr>
        <p:spPr>
          <a:xfrm>
            <a:off x="4965431" y="3600965"/>
            <a:ext cx="6586489" cy="2622854"/>
          </a:xfrm>
        </p:spPr>
        <p:txBody>
          <a:bodyPr vert="horz" lIns="91440" tIns="45720" rIns="91440" bIns="45720" rtlCol="0">
            <a:normAutofit/>
          </a:bodyPr>
          <a:lstStyle/>
          <a:p>
            <a:pPr marL="0" indent="0" algn="ctr">
              <a:buNone/>
            </a:pPr>
            <a:r>
              <a:rPr lang="en-US" sz="3200" b="1" dirty="0">
                <a:latin typeface="Times New Roman" panose="02020603050405020304" pitchFamily="18" charset="0"/>
                <a:cs typeface="Times New Roman" panose="02020603050405020304" pitchFamily="18" charset="0"/>
              </a:rPr>
              <a:t>2023 ANNUAL REPORT</a:t>
            </a:r>
          </a:p>
          <a:p>
            <a:pPr marL="0" indent="0" algn="ctr">
              <a:buNone/>
            </a:pPr>
            <a:r>
              <a:rPr lang="en-US" sz="3200" b="1" dirty="0">
                <a:latin typeface="Times New Roman" panose="02020603050405020304" pitchFamily="18" charset="0"/>
                <a:cs typeface="Times New Roman" panose="02020603050405020304" pitchFamily="18" charset="0"/>
              </a:rPr>
              <a:t>February 4, 2024</a:t>
            </a:r>
          </a:p>
          <a:p>
            <a:pPr marL="0" indent="0" algn="ctr">
              <a:buNone/>
            </a:pPr>
            <a:r>
              <a:rPr lang="en-US" sz="3200" b="1" dirty="0">
                <a:latin typeface="Times New Roman" panose="02020603050405020304" pitchFamily="18" charset="0"/>
                <a:cs typeface="Times New Roman" panose="02020603050405020304" pitchFamily="18" charset="0"/>
              </a:rPr>
              <a:t>Held at QECC and via Zoom</a:t>
            </a:r>
          </a:p>
        </p:txBody>
      </p:sp>
      <p:pic>
        <p:nvPicPr>
          <p:cNvPr id="8" name="Content Placeholder 7">
            <a:extLst>
              <a:ext uri="{FF2B5EF4-FFF2-40B4-BE49-F238E27FC236}">
                <a16:creationId xmlns:a16="http://schemas.microsoft.com/office/drawing/2014/main" id="{A866EA1C-04C6-4622-ABDD-3F344A026ACB}"/>
              </a:ext>
            </a:extLst>
          </p:cNvPr>
          <p:cNvPicPr>
            <a:picLocks/>
          </p:cNvPicPr>
          <p:nvPr/>
        </p:nvPicPr>
        <p:blipFill rotWithShape="1">
          <a:blip r:embed="rId2" r:link="rId3" cstate="print">
            <a:extLst>
              <a:ext uri="{28A0092B-C50C-407E-A947-70E740481C1C}">
                <a14:useLocalDpi xmlns:a14="http://schemas.microsoft.com/office/drawing/2010/main" val="0"/>
              </a:ext>
            </a:extLst>
          </a:blip>
          <a:srcRect t="6400" b="3474"/>
          <a:stretch>
            <a:fillRect/>
          </a:stretch>
        </p:blipFill>
        <p:spPr bwMode="auto">
          <a:xfrm rot="5400000">
            <a:off x="-1111204" y="1111204"/>
            <a:ext cx="6858000" cy="4635591"/>
          </a:xfrm>
          <a:prstGeom prst="rect">
            <a:avLst/>
          </a:prstGeom>
          <a:noFill/>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4915B"/>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83FD56D-64B2-BD63-70DD-7C79C638ACE8}"/>
              </a:ext>
            </a:extLst>
          </p:cNvPr>
          <p:cNvSpPr>
            <a:spLocks noGrp="1"/>
          </p:cNvSpPr>
          <p:nvPr>
            <p:ph type="sldNum" sz="quarter" idx="12"/>
          </p:nvPr>
        </p:nvSpPr>
        <p:spPr/>
        <p:txBody>
          <a:bodyPr/>
          <a:lstStyle/>
          <a:p>
            <a:fld id="{152F3016-AA69-416D-BDB0-983B3F31D3A9}" type="slidenum">
              <a:rPr lang="en-US" smtClean="0"/>
              <a:t>1</a:t>
            </a:fld>
            <a:endParaRPr lang="en-US" dirty="0"/>
          </a:p>
        </p:txBody>
      </p:sp>
    </p:spTree>
    <p:extLst>
      <p:ext uri="{BB962C8B-B14F-4D97-AF65-F5344CB8AC3E}">
        <p14:creationId xmlns:p14="http://schemas.microsoft.com/office/powerpoint/2010/main" val="207395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5C6D-1CB0-0D2E-1CA1-B75A3F05D064}"/>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a:t>
            </a:r>
            <a:endParaRPr lang="en-US" sz="3200" dirty="0"/>
          </a:p>
        </p:txBody>
      </p:sp>
      <p:sp>
        <p:nvSpPr>
          <p:cNvPr id="3" name="Content Placeholder 2">
            <a:extLst>
              <a:ext uri="{FF2B5EF4-FFF2-40B4-BE49-F238E27FC236}">
                <a16:creationId xmlns:a16="http://schemas.microsoft.com/office/drawing/2014/main" id="{28346C23-8206-FC0B-BA2C-C8D9E191A819}"/>
              </a:ext>
            </a:extLst>
          </p:cNvPr>
          <p:cNvSpPr>
            <a:spLocks noGrp="1"/>
          </p:cNvSpPr>
          <p:nvPr>
            <p:ph idx="1"/>
          </p:nvPr>
        </p:nvSpPr>
        <p:spPr/>
        <p:txBody>
          <a:bodyPr/>
          <a:lstStyle/>
          <a:p>
            <a:pPr marL="0" marR="0" lvl="0" indent="0">
              <a:lnSpc>
                <a:spcPct val="115000"/>
              </a:lnSpc>
              <a:spcBef>
                <a:spcPts val="0"/>
              </a:spcBef>
              <a:spcAft>
                <a:spcPts val="0"/>
              </a:spcAft>
              <a:buNone/>
            </a:pPr>
            <a:r>
              <a:rPr lang="en-US" sz="1100" dirty="0">
                <a:latin typeface="Bookman Old Style" panose="02050604050505020204" pitchFamily="18" charset="0"/>
                <a:ea typeface="Calibri" panose="020F0502020204030204" pitchFamily="34" charset="0"/>
                <a:cs typeface="Arial" panose="020B0604020202020204" pitchFamily="34" charset="0"/>
              </a:rPr>
              <a:t>     </a:t>
            </a:r>
            <a:r>
              <a:rPr lang="en-US" sz="1100" dirty="0">
                <a:effectLst/>
                <a:latin typeface="Bookman Old Style" panose="02050604050505020204" pitchFamily="18" charset="0"/>
                <a:ea typeface="Calibri" panose="020F0502020204030204" pitchFamily="34" charset="0"/>
                <a:cs typeface="Arial" panose="020B0604020202020204" pitchFamily="34" charset="0"/>
              </a:rPr>
              <a:t>Bishop’s Warden Report:  Jasmine Locatelli and Nathan Smith, see full written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Mahalo nui loa to our Bishop’s Committee, Vicar, Junior Wardens, Treasurers, and the many of our Parishioners who have helped Christ Church to persevere as a community of faith in these difficult times and have stayed present however possible and safe.  See the Vicar’s report for mention of many to whom we owe thanks.</a:t>
            </a:r>
          </a:p>
          <a:p>
            <a:pPr marL="742950" marR="0" lvl="1" indent="-285750">
              <a:lnSpc>
                <a:spcPct val="115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2021 has been a challenging year with ongoing COVID Pandemic changing our Church, individual, and family lives in countless ways.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sz="1100" dirty="0">
                <a:effectLst/>
                <a:latin typeface="Bookman Old Style" panose="02050604050505020204" pitchFamily="18" charset="0"/>
                <a:ea typeface="Calibri" panose="020F0502020204030204" pitchFamily="34" charset="0"/>
                <a:cs typeface="Arial" panose="020B0604020202020204" pitchFamily="34" charset="0"/>
              </a:rPr>
              <a:t>                 Of necessity we have suspended services, resumed services with social distancing and masks and continued with broadcasting services via</a:t>
            </a:r>
          </a:p>
          <a:p>
            <a:pPr marL="0" indent="0">
              <a:spcBef>
                <a:spcPts val="0"/>
              </a:spcBef>
              <a:spcAft>
                <a:spcPts val="0"/>
              </a:spcAft>
              <a:buNone/>
            </a:pPr>
            <a:r>
              <a:rPr lang="en-US" sz="1100" dirty="0">
                <a:latin typeface="Bookman Old Style" panose="02050604050505020204" pitchFamily="18" charset="0"/>
                <a:ea typeface="Calibri" panose="020F0502020204030204" pitchFamily="34" charset="0"/>
                <a:cs typeface="Arial" panose="020B0604020202020204" pitchFamily="34" charset="0"/>
              </a:rPr>
              <a:t>                </a:t>
            </a:r>
            <a:r>
              <a:rPr lang="en-US" sz="1100" dirty="0">
                <a:effectLst/>
                <a:latin typeface="Bookman Old Style" panose="02050604050505020204" pitchFamily="18" charset="0"/>
                <a:ea typeface="Calibri" panose="020F0502020204030204" pitchFamily="34" charset="0"/>
                <a:cs typeface="Arial" panose="020B0604020202020204" pitchFamily="34" charset="0"/>
              </a:rPr>
              <a:t> Zoom.  Thank you especially to Chris and Barb Fraley and Jeanne West for the latter.  All the while our other ongoing virtual connection,</a:t>
            </a:r>
          </a:p>
          <a:p>
            <a:pPr marL="0" indent="0">
              <a:spcBef>
                <a:spcPts val="0"/>
              </a:spcBef>
              <a:spcAft>
                <a:spcPts val="0"/>
              </a:spcAft>
              <a:buNone/>
            </a:pPr>
            <a:r>
              <a:rPr lang="en-US" sz="1100" dirty="0">
                <a:latin typeface="Bookman Old Style" panose="02050604050505020204" pitchFamily="18" charset="0"/>
                <a:ea typeface="Calibri" panose="020F0502020204030204" pitchFamily="34" charset="0"/>
                <a:cs typeface="Arial" panose="020B0604020202020204" pitchFamily="34" charset="0"/>
              </a:rPr>
              <a:t>               </a:t>
            </a:r>
            <a:r>
              <a:rPr lang="en-US" sz="1100" dirty="0">
                <a:effectLst/>
                <a:latin typeface="Bookman Old Style" panose="02050604050505020204" pitchFamily="18" charset="0"/>
                <a:ea typeface="Calibri" panose="020F0502020204030204" pitchFamily="34" charset="0"/>
                <a:cs typeface="Arial" panose="020B0604020202020204" pitchFamily="34" charset="0"/>
              </a:rPr>
              <a:t> the Nu Oli, has remained steadfast and connected us as a Church OHANA and to the larger Episcopal Church Community of Faith.  Thank</a:t>
            </a:r>
          </a:p>
          <a:p>
            <a:pPr marL="0" indent="0">
              <a:spcBef>
                <a:spcPts val="0"/>
              </a:spcBef>
              <a:spcAft>
                <a:spcPts val="0"/>
              </a:spcAft>
              <a:buNone/>
            </a:pPr>
            <a:r>
              <a:rPr lang="en-US" sz="1100" dirty="0">
                <a:latin typeface="Bookman Old Style" panose="02050604050505020204" pitchFamily="18" charset="0"/>
                <a:ea typeface="Calibri" panose="020F0502020204030204" pitchFamily="34" charset="0"/>
                <a:cs typeface="Arial" panose="020B0604020202020204" pitchFamily="34" charset="0"/>
              </a:rPr>
              <a:t>            </a:t>
            </a:r>
            <a:r>
              <a:rPr lang="en-US" sz="1100" dirty="0">
                <a:effectLst/>
                <a:latin typeface="Bookman Old Style" panose="02050604050505020204" pitchFamily="18" charset="0"/>
                <a:ea typeface="Calibri" panose="020F0502020204030204" pitchFamily="34" charset="0"/>
                <a:cs typeface="Arial" panose="020B0604020202020204" pitchFamily="34" charset="0"/>
              </a:rPr>
              <a:t>    you, Eleanor Hind Smith.  Eleanor has been doing this for five years.  Thanks also to Janet Britt for filling in as needed and taking over.</a:t>
            </a:r>
          </a:p>
          <a:p>
            <a:pPr marL="0" indent="0">
              <a:spcBef>
                <a:spcPts val="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One of the continuing good things about this year is that, apart from staying healthy as best as we can, our continuation of virtual services and Nu Oli have enabled us to stay in better touch with our extended OHANA. </a:t>
            </a:r>
          </a:p>
          <a:p>
            <a:pPr marL="742950" marR="0" lvl="1" indent="-285750">
              <a:lnSpc>
                <a:spcPct val="115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Our outreach ministries to the Marshallese, Punana Leo, and others have continued, and we have expanded our efforts in the area of food security which continues to be a serious issue given the economic impact of the pandemic.  We look forward to the day when we have caught up on deferred capital projects and can put more energy and resources doing God’s work in the larger community around us.</a:t>
            </a:r>
          </a:p>
          <a:p>
            <a:pPr marL="742950" marR="0" lvl="1" indent="-285750">
              <a:lnSpc>
                <a:spcPct val="115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Our significant progress in the Old Church restoration in 2020 was followed by a break in 2021.  We look forward to working on the tower in 2023 and depending on resources may consider making a final push to complete the makai wall which will require raising $100,000.  We have addressed deferred maintenance, tree cutting, and landscaping on our campus.  For further details see the Junior Wardens’ and Treasurer’s reports.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dirty="0">
              <a:effectLst/>
            </a:endParaRPr>
          </a:p>
        </p:txBody>
      </p:sp>
      <p:sp>
        <p:nvSpPr>
          <p:cNvPr id="4" name="Slide Number Placeholder 3">
            <a:extLst>
              <a:ext uri="{FF2B5EF4-FFF2-40B4-BE49-F238E27FC236}">
                <a16:creationId xmlns:a16="http://schemas.microsoft.com/office/drawing/2014/main" id="{C283A715-0C40-57CC-84DE-729918BE12B6}"/>
              </a:ext>
            </a:extLst>
          </p:cNvPr>
          <p:cNvSpPr>
            <a:spLocks noGrp="1"/>
          </p:cNvSpPr>
          <p:nvPr>
            <p:ph type="sldNum" sz="quarter" idx="12"/>
          </p:nvPr>
        </p:nvSpPr>
        <p:spPr/>
        <p:txBody>
          <a:bodyPr/>
          <a:lstStyle/>
          <a:p>
            <a:fld id="{152F3016-AA69-416D-BDB0-983B3F31D3A9}" type="slidenum">
              <a:rPr lang="en-US" smtClean="0"/>
              <a:t>10</a:t>
            </a:fld>
            <a:endParaRPr lang="en-US" dirty="0"/>
          </a:p>
        </p:txBody>
      </p:sp>
    </p:spTree>
    <p:extLst>
      <p:ext uri="{BB962C8B-B14F-4D97-AF65-F5344CB8AC3E}">
        <p14:creationId xmlns:p14="http://schemas.microsoft.com/office/powerpoint/2010/main" val="180691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C990-3473-1866-FB51-2AE15F7313A6}"/>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a:t>
            </a:r>
            <a:endParaRPr lang="en-US" sz="3200" dirty="0"/>
          </a:p>
        </p:txBody>
      </p:sp>
      <p:sp>
        <p:nvSpPr>
          <p:cNvPr id="3" name="Content Placeholder 2">
            <a:extLst>
              <a:ext uri="{FF2B5EF4-FFF2-40B4-BE49-F238E27FC236}">
                <a16:creationId xmlns:a16="http://schemas.microsoft.com/office/drawing/2014/main" id="{CA68FDB4-A37F-D942-5D7E-DA225BDDDF1B}"/>
              </a:ext>
            </a:extLst>
          </p:cNvPr>
          <p:cNvSpPr>
            <a:spLocks noGrp="1"/>
          </p:cNvSpPr>
          <p:nvPr>
            <p:ph idx="1"/>
          </p:nvPr>
        </p:nvSpPr>
        <p:spPr/>
        <p:txBody>
          <a:bodyPr/>
          <a:lstStyle/>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We have many challenges ahead of us, but we need to learn and build on the lessons from this year and most importantly, we need to be patient and mindful of others, stay safe and get vaccinated and boosted.</a:t>
            </a:r>
          </a:p>
          <a:p>
            <a:pPr marL="742950" marR="0" lvl="1" indent="-285750">
              <a:lnSpc>
                <a:spcPct val="115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1100" dirty="0">
                <a:effectLst/>
                <a:latin typeface="Bookman Old Style" panose="02050604050505020204" pitchFamily="18" charset="0"/>
                <a:ea typeface="Calibri" panose="020F0502020204030204" pitchFamily="34" charset="0"/>
                <a:cs typeface="Arial" panose="020B0604020202020204" pitchFamily="34" charset="0"/>
              </a:rPr>
              <a:t>     Junior Wardens’ Report:  Nathan Smith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Junior Warden has been working collaboratively with the Bishop’s Warden and Vicar on various projects and issues discussed in their respective reports.  In addition, we have been busy with many projects at our Church in 2022.  They include: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Continuing Old Church restoration resuming for the entire south wall and repairing significant structural and non-structural termite damage not surprising for a 150-year-old 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We are now looking at the tower and have funds at least for phase 1 which will involve structural repairs.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Vegetation management and dangerous tree removal are now focused on trees along the highway next to the rectory and blue house.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Thanks to support from our parishioners and in particular several individuals, we are in the process of upgrading our security.  Of necessity and reluctantly, we placed gates on our parking lot and will be installing more security cameras.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Activated new TV screens used during this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Volunteers have undertaken a number of projects as described in the buildings and grounds report below.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Ongoing graveyard maintenance with thanks to Ikaika Gonzales and Jeff Silva, formerly of Arc of Kona.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Bookman Old Style" panose="02050604050505020204" pitchFamily="18" charset="0"/>
                <a:ea typeface="Calibri" panose="020F0502020204030204" pitchFamily="34" charset="0"/>
                <a:cs typeface="Arial" panose="020B0604020202020204" pitchFamily="34" charset="0"/>
              </a:rPr>
              <a:t>Upper campus maintenance with thanks to Steve Fields and volunteers</a:t>
            </a:r>
            <a:endParaRPr lang="en-US" dirty="0"/>
          </a:p>
        </p:txBody>
      </p:sp>
      <p:sp>
        <p:nvSpPr>
          <p:cNvPr id="4" name="Slide Number Placeholder 3">
            <a:extLst>
              <a:ext uri="{FF2B5EF4-FFF2-40B4-BE49-F238E27FC236}">
                <a16:creationId xmlns:a16="http://schemas.microsoft.com/office/drawing/2014/main" id="{7E9EA78C-D0E3-0C4E-8FA6-127B03A8A85A}"/>
              </a:ext>
            </a:extLst>
          </p:cNvPr>
          <p:cNvSpPr>
            <a:spLocks noGrp="1"/>
          </p:cNvSpPr>
          <p:nvPr>
            <p:ph type="sldNum" sz="quarter" idx="12"/>
          </p:nvPr>
        </p:nvSpPr>
        <p:spPr/>
        <p:txBody>
          <a:bodyPr/>
          <a:lstStyle/>
          <a:p>
            <a:fld id="{152F3016-AA69-416D-BDB0-983B3F31D3A9}" type="slidenum">
              <a:rPr lang="en-US" smtClean="0"/>
              <a:t>11</a:t>
            </a:fld>
            <a:endParaRPr lang="en-US" dirty="0"/>
          </a:p>
        </p:txBody>
      </p:sp>
    </p:spTree>
    <p:extLst>
      <p:ext uri="{BB962C8B-B14F-4D97-AF65-F5344CB8AC3E}">
        <p14:creationId xmlns:p14="http://schemas.microsoft.com/office/powerpoint/2010/main" val="274969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4A4D-444C-DBC6-A059-6765156BA5EA}"/>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a:t>
            </a:r>
            <a:endParaRPr lang="en-US" sz="3200" dirty="0"/>
          </a:p>
        </p:txBody>
      </p:sp>
      <p:sp>
        <p:nvSpPr>
          <p:cNvPr id="3" name="Content Placeholder 2">
            <a:extLst>
              <a:ext uri="{FF2B5EF4-FFF2-40B4-BE49-F238E27FC236}">
                <a16:creationId xmlns:a16="http://schemas.microsoft.com/office/drawing/2014/main" id="{6A7AD71D-3380-30AF-FF2C-C9AD877394B5}"/>
              </a:ext>
            </a:extLst>
          </p:cNvPr>
          <p:cNvSpPr>
            <a:spLocks noGrp="1"/>
          </p:cNvSpPr>
          <p:nvPr>
            <p:ph idx="1"/>
          </p:nvPr>
        </p:nvSpPr>
        <p:spPr>
          <a:xfrm>
            <a:off x="838200" y="1482725"/>
            <a:ext cx="10515600" cy="4351338"/>
          </a:xfrm>
        </p:spPr>
        <p:txBody>
          <a:bodyPr>
            <a:normAutofit lnSpcReduction="10000"/>
          </a:bodyPr>
          <a:lstStyle/>
          <a:p>
            <a:pPr marL="0" marR="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COMMITTEE REPORTS: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Altar Guild:  Chairs Janet Britt and Meg Greenwell:  see attached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Members:  Meg Greenwell, Janet and Tim Britt, and Linda Sears.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Working with the altar guild is a meditative way to prepare for our services and learn about the seasons of the church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Our Committee is diligent in setting up both services each week.  We appreciate the help from 7:30 people in bringing the items we need for the 10:00 am service in the Queen Emma Community Center – candles, flowers, altar draping,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There is one other important need for the Altar and that is for people to sign up flowers.  There is a sign-up sheet in QECC.  If you bring flowers to Janet on Friday, she will put them out or you can donate money and Janet will purchase and set them up.  MAHALO!!!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Buildings and Grounds:  Nathan Smith, Chair:  see attached.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With volunteer help from our parishioners, we have been working 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Restriping the parking lot.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Cleaning the exterior of the QECC.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Interior repainting of the Old Church.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Vegetation maintenance (weeding and trimming).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Wall and property boundary clearance.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Miscellaneous other painting and cleaning projects.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Punana Leo Federal Grant (fence, ramp, bathroom building, and floor in Wallace Hall)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HELCO (QECC exterior lights, Wallace Hall lights, and appliances?)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foregoing are ongoing projects so much to be done this year.  Special thanks to our volunteers including Jane Bockus, Buzz Samuelson, Sue Roberts, Brenda Kikuchi, Nathan Smith, Jasmine Locatelli, Rick Stambaugh, Vance Shepperson, Dwight, and Cathy Brown.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See pictures of necessary repairs to the old church in the next slides.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Cemetery:  Stephanie Ackerman, see written report attached.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7502607-8ADC-94B8-0112-4CEA7E72EFF3}"/>
              </a:ext>
            </a:extLst>
          </p:cNvPr>
          <p:cNvSpPr>
            <a:spLocks noGrp="1"/>
          </p:cNvSpPr>
          <p:nvPr>
            <p:ph type="sldNum" sz="quarter" idx="12"/>
          </p:nvPr>
        </p:nvSpPr>
        <p:spPr/>
        <p:txBody>
          <a:bodyPr/>
          <a:lstStyle/>
          <a:p>
            <a:fld id="{152F3016-AA69-416D-BDB0-983B3F31D3A9}" type="slidenum">
              <a:rPr lang="en-US" smtClean="0"/>
              <a:t>12</a:t>
            </a:fld>
            <a:endParaRPr lang="en-US" dirty="0"/>
          </a:p>
        </p:txBody>
      </p:sp>
    </p:spTree>
    <p:extLst>
      <p:ext uri="{BB962C8B-B14F-4D97-AF65-F5344CB8AC3E}">
        <p14:creationId xmlns:p14="http://schemas.microsoft.com/office/powerpoint/2010/main" val="125020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0063-3B02-95E0-105F-E1ADA46B21F4}"/>
              </a:ext>
            </a:extLst>
          </p:cNvPr>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MINUTES OF ANNUAL MEETING, CON’T</a:t>
            </a:r>
            <a:endParaRPr lang="en-US" sz="2800" dirty="0"/>
          </a:p>
        </p:txBody>
      </p:sp>
      <p:sp>
        <p:nvSpPr>
          <p:cNvPr id="3" name="Content Placeholder 2">
            <a:extLst>
              <a:ext uri="{FF2B5EF4-FFF2-40B4-BE49-F238E27FC236}">
                <a16:creationId xmlns:a16="http://schemas.microsoft.com/office/drawing/2014/main" id="{3AFEF071-3AAE-D47F-3A97-5AF8587DCBC6}"/>
              </a:ext>
            </a:extLst>
          </p:cNvPr>
          <p:cNvSpPr>
            <a:spLocks noGrp="1"/>
          </p:cNvSpPr>
          <p:nvPr>
            <p:ph idx="1"/>
          </p:nvPr>
        </p:nvSpPr>
        <p:spPr/>
        <p:txBody>
          <a:bodyPr>
            <a:normAutofit fontScale="92500"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Christian Education: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Our Sunday School teacher, Alli Greenwell, took off time to have a baby boy, Liam, so regular church school during the 10am service for the keiki of Christ Church is on hold.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Adult Education resumed in the Fall with a class involving a video class and discussion.  This has been well received and is being led by Vance Shepperson and Karl Sears.  Thanks!!!  The Class meets between the two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Communications Committee:  Kate Winter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Janet Britt, Chris Farley, Jeanne West, Kate Winter:   see attached.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Communication Committee has worked to support the Bishop’s Committee and parish this past year when good communication has become increasingly important.  The committee as a whole is kokua for the website, fund-raising and Nu ’Oli by generously using the various skills of the 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website was redesigned this year and transitioned to the WordPress platform to make maintenance and updates easier by Jeanne and Chris.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Janet is working to get an updated directory out after the annual meeting when we will have new wardens and Bishop Committee members.  She has also taken on production of the Nu ‘Oli weekly.  The parish birthday list continues to be updated and is included in the weekly Nu ‘Oli.  Birthday cards are sent to all on the list.  Please let Kate or Janet know if you would like to add you special day to the list.  </a:t>
            </a:r>
            <a:r>
              <a:rPr lang="en-US" sz="1100" u="sng" dirty="0">
                <a:solidFill>
                  <a:srgbClr val="0563C1"/>
                </a:solidFill>
                <a:effectLst/>
                <a:latin typeface="Bookman Old Style" panose="02050604050505020204" pitchFamily="18" charset="0"/>
                <a:ea typeface="Calibri" panose="020F0502020204030204" pitchFamily="34" charset="0"/>
                <a:cs typeface="Arial" panose="020B0604020202020204" pitchFamily="34" charset="0"/>
                <a:hlinkClick r:id="rId2"/>
              </a:rPr>
              <a:t>khkealani@gmail.com</a:t>
            </a:r>
            <a:r>
              <a:rPr lang="en-US" sz="1100" dirty="0">
                <a:effectLst/>
                <a:latin typeface="Bookman Old Style" panose="02050604050505020204" pitchFamily="18" charset="0"/>
                <a:ea typeface="Calibri" panose="020F0502020204030204" pitchFamily="34" charset="0"/>
                <a:cs typeface="Arial" panose="020B0604020202020204" pitchFamily="34" charset="0"/>
              </a:rPr>
              <a:t>. Or </a:t>
            </a:r>
            <a:r>
              <a:rPr lang="en-US" sz="1100" u="sng" dirty="0">
                <a:solidFill>
                  <a:srgbClr val="0563C1"/>
                </a:solidFill>
                <a:effectLst/>
                <a:latin typeface="Bookman Old Style" panose="02050604050505020204" pitchFamily="18" charset="0"/>
                <a:ea typeface="Calibri" panose="020F0502020204030204" pitchFamily="34" charset="0"/>
                <a:cs typeface="Arial" panose="020B0604020202020204" pitchFamily="34" charset="0"/>
                <a:hlinkClick r:id="rId3"/>
              </a:rPr>
              <a:t>christchurchhawaii@gmail.com</a:t>
            </a:r>
            <a:r>
              <a:rPr lang="en-US" sz="1100" dirty="0">
                <a:effectLst/>
                <a:latin typeface="Bookman Old Style" panose="020506040505050202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Keeping up with changes and challenges on our campus, we updated and revised the cemetery rules.  We have also been involved in developing and providing signage for the campus to help with security concerns.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Mahalo to Chris for also providing Zoom access to all the worship services, even since we’ve moved back into the historic church (where for the time being he’s been using his personal hotspot to provide service).  Chris has also researched, recommended, and purchased (with BC approval) on behalf of the church a new laptop computer, Roku, and </a:t>
            </a:r>
            <a:r>
              <a:rPr lang="en-US" sz="1100" dirty="0" err="1">
                <a:effectLst/>
                <a:latin typeface="Bookman Old Style" panose="02050604050505020204" pitchFamily="18" charset="0"/>
                <a:ea typeface="Calibri" panose="020F0502020204030204" pitchFamily="34" charset="0"/>
                <a:cs typeface="Arial" panose="020B0604020202020204" pitchFamily="34" charset="0"/>
              </a:rPr>
              <a:t>Eero</a:t>
            </a:r>
            <a:r>
              <a:rPr lang="en-US" sz="1100" dirty="0">
                <a:effectLst/>
                <a:latin typeface="Bookman Old Style" panose="02050604050505020204" pitchFamily="18" charset="0"/>
                <a:ea typeface="Calibri" panose="020F0502020204030204" pitchFamily="34" charset="0"/>
                <a:cs typeface="Arial" panose="020B0604020202020204" pitchFamily="34" charset="0"/>
              </a:rPr>
              <a:t> </a:t>
            </a:r>
            <a:r>
              <a:rPr lang="en-US" sz="1100" dirty="0" err="1">
                <a:effectLst/>
                <a:latin typeface="Bookman Old Style" panose="02050604050505020204" pitchFamily="18" charset="0"/>
                <a:ea typeface="Calibri" panose="020F0502020204030204" pitchFamily="34" charset="0"/>
                <a:cs typeface="Arial" panose="020B0604020202020204" pitchFamily="34" charset="0"/>
              </a:rPr>
              <a:t>Wifi</a:t>
            </a:r>
            <a:r>
              <a:rPr lang="en-US" sz="1100" dirty="0">
                <a:effectLst/>
                <a:latin typeface="Bookman Old Style" panose="02050604050505020204" pitchFamily="18" charset="0"/>
                <a:ea typeface="Calibri" panose="020F0502020204030204" pitchFamily="34" charset="0"/>
                <a:cs typeface="Arial" panose="020B0604020202020204" pitchFamily="34" charset="0"/>
              </a:rPr>
              <a:t>, which will allow us to better cover campus in </a:t>
            </a:r>
            <a:r>
              <a:rPr lang="en-US" sz="1100" dirty="0" err="1">
                <a:effectLst/>
                <a:latin typeface="Bookman Old Style" panose="02050604050505020204" pitchFamily="18" charset="0"/>
                <a:ea typeface="Calibri" panose="020F0502020204030204" pitchFamily="34" charset="0"/>
                <a:cs typeface="Arial" panose="020B0604020202020204" pitchFamily="34" charset="0"/>
              </a:rPr>
              <a:t>wifi</a:t>
            </a:r>
            <a:r>
              <a:rPr lang="en-US" sz="1100" dirty="0">
                <a:effectLst/>
                <a:latin typeface="Bookman Old Style" panose="02050604050505020204" pitchFamily="18" charset="0"/>
                <a:ea typeface="Calibri" panose="020F0502020204030204" pitchFamily="34" charset="0"/>
                <a:cs typeface="Arial" panose="020B0604020202020204" pitchFamily="34" charset="0"/>
              </a:rPr>
              <a:t>, including the historic church.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Committee, with kokua from Nancee Cline, created a new brochure to share with visitors that introduces them to our parish, history, and mission – and invites them to come back.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Jeanne took on the pledge drive with writing and editing as well as the stewardship mailing.  Having Jeanne as a Bishop’s Committee Member and Communication Committee member is a double blessing.  She has taken on many of our tech challenges, gathering information and communicating it to those of us who try to keep 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We are happy to have people join us.  Anyone who wants to share the varied communication tasks for the parish is welcome.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E6519A6-9D81-F8C5-4CDC-EC48A25667DF}"/>
              </a:ext>
            </a:extLst>
          </p:cNvPr>
          <p:cNvSpPr>
            <a:spLocks noGrp="1"/>
          </p:cNvSpPr>
          <p:nvPr>
            <p:ph type="sldNum" sz="quarter" idx="12"/>
          </p:nvPr>
        </p:nvSpPr>
        <p:spPr/>
        <p:txBody>
          <a:bodyPr/>
          <a:lstStyle/>
          <a:p>
            <a:fld id="{152F3016-AA69-416D-BDB0-983B3F31D3A9}" type="slidenum">
              <a:rPr lang="en-US" smtClean="0"/>
              <a:t>13</a:t>
            </a:fld>
            <a:endParaRPr lang="en-US" dirty="0"/>
          </a:p>
        </p:txBody>
      </p:sp>
    </p:spTree>
    <p:extLst>
      <p:ext uri="{BB962C8B-B14F-4D97-AF65-F5344CB8AC3E}">
        <p14:creationId xmlns:p14="http://schemas.microsoft.com/office/powerpoint/2010/main" val="4092370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47EE-5F4D-34C0-505D-1BB06D60B24A}"/>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a:t>
            </a:r>
            <a:endParaRPr lang="en-US" sz="3200" dirty="0"/>
          </a:p>
        </p:txBody>
      </p:sp>
      <p:sp>
        <p:nvSpPr>
          <p:cNvPr id="3" name="Content Placeholder 2">
            <a:extLst>
              <a:ext uri="{FF2B5EF4-FFF2-40B4-BE49-F238E27FC236}">
                <a16:creationId xmlns:a16="http://schemas.microsoft.com/office/drawing/2014/main" id="{75F19667-453C-9B62-663F-065A3C6C1F7A}"/>
              </a:ext>
            </a:extLst>
          </p:cNvPr>
          <p:cNvSpPr>
            <a:spLocks noGrp="1"/>
          </p:cNvSpPr>
          <p:nvPr>
            <p:ph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Hospitality:  Linda Melson, Chair:  see attached.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Thanks to Covid restrictions, there is very little to report about our hospitality program.  We did resume coffee and simple treats after the services and had one potluck breakfast for the whole congregation in the fall.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I will note that visitors continue to express their appreciation of how welcoming our congregation 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This coming year, we are planning to restart the first Sunday pancake breakfasts (in February) and Malihini Aloha.  We will also be asking folks to sign up for simple snacks after the 10:00 am service.  We have scheduled a Bobby Burns celebration night on January 25</a:t>
            </a:r>
            <a:r>
              <a:rPr lang="en-US" sz="1100" baseline="30000" dirty="0">
                <a:effectLst/>
                <a:latin typeface="Bookman Old Style" panose="02050604050505020204" pitchFamily="18" charset="0"/>
                <a:ea typeface="Calibri" panose="020F0502020204030204" pitchFamily="34" charset="0"/>
                <a:cs typeface="Arial" panose="020B0604020202020204" pitchFamily="34" charset="0"/>
              </a:rPr>
              <a:t>th</a:t>
            </a:r>
            <a:r>
              <a:rPr lang="en-US" sz="1100" dirty="0">
                <a:effectLst/>
                <a:latin typeface="Bookman Old Style" panose="02050604050505020204" pitchFamily="18" charset="0"/>
                <a:ea typeface="Calibri" panose="020F0502020204030204" pitchFamily="34" charset="0"/>
                <a:cs typeface="Arial" panose="020B0604020202020204" pitchFamily="34" charset="0"/>
              </a:rPr>
              <a:t> that is open to the public.  Any further plans will of course depend on there being no public health restrictions.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Outreach Report: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Christ Church reaches out to its members and to the larger community in many ways.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Punana Leo.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“Little Red Church” Food Security.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Marshallese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For many years, the Kona Full Gospel Marshallese Congregation has held their weekly Sunday services (and other events) in our QECC.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Our congregation has supported an annual Christmas event for the Marshallese children for many years for which Pastor Rona, the parents, and children are very grateful.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Beginning in 2018 our congregation raised money to purchase ukuleles for Marshallese children.  Children were taught to use their ukuleles and to sing along with songs they learned during lessons.  This benefited the children in many ways.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Covid has restricted activities the last two years, yet we remain hopeful the ukulele outreach can continue.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Housing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Community Service and Volunteer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Queen Emma Community Center used by community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266E94ED-27AB-9B16-F981-DA67560CABB4}"/>
              </a:ext>
            </a:extLst>
          </p:cNvPr>
          <p:cNvSpPr>
            <a:spLocks noGrp="1"/>
          </p:cNvSpPr>
          <p:nvPr>
            <p:ph type="sldNum" sz="quarter" idx="12"/>
          </p:nvPr>
        </p:nvSpPr>
        <p:spPr/>
        <p:txBody>
          <a:bodyPr/>
          <a:lstStyle/>
          <a:p>
            <a:fld id="{152F3016-AA69-416D-BDB0-983B3F31D3A9}" type="slidenum">
              <a:rPr lang="en-US" smtClean="0"/>
              <a:t>14</a:t>
            </a:fld>
            <a:endParaRPr lang="en-US" dirty="0"/>
          </a:p>
        </p:txBody>
      </p:sp>
    </p:spTree>
    <p:extLst>
      <p:ext uri="{BB962C8B-B14F-4D97-AF65-F5344CB8AC3E}">
        <p14:creationId xmlns:p14="http://schemas.microsoft.com/office/powerpoint/2010/main" val="201653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30A1-549C-A2E0-0636-AFE984B3B6D6}"/>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a:t>
            </a:r>
            <a:endParaRPr lang="en-US" sz="3200" dirty="0"/>
          </a:p>
        </p:txBody>
      </p:sp>
      <p:sp>
        <p:nvSpPr>
          <p:cNvPr id="3" name="Content Placeholder 2">
            <a:extLst>
              <a:ext uri="{FF2B5EF4-FFF2-40B4-BE49-F238E27FC236}">
                <a16:creationId xmlns:a16="http://schemas.microsoft.com/office/drawing/2014/main" id="{198835A8-4DE4-AF54-D8EA-8F004F78690F}"/>
              </a:ext>
            </a:extLst>
          </p:cNvPr>
          <p:cNvSpPr>
            <a:spLocks noGrp="1"/>
          </p:cNvSpPr>
          <p:nvPr>
            <p:ph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Pastoral Care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Bishop’s Committee, in conjunction with Fr. Brown has set up this committee to reach out to those of the parish who are sick or infirm, offering prayer and concern and help and referral when possible.  This committee exists to assist our part time Vicar.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Anyone knowing of someone who is sick or infirm is asked to email Fr. Brown, Dennis Costa or any member of the Bishop’s Committee.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Committee members are looking to add offering transportation and/or food to persons in crisis.  Church members who would like to volunteer to help in this area can contact Fr. Brown, Dennis Costa or any member of the Bishop’s Committee.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Treasure/Finance/Stewardship Report:  Mona Gurrobat and Rick Stambaugh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2022 was a challenging year, however with all of us helped each other, volunteered, and found new ways to be good stewards.  We have fulfilled financial responsibilities and assisted in Pastoral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role of volunteers is critical to our success.  Mona Gurrobat has had a primary role in financial stewardship for many years which is critical to the Church.  The Vicar, Wardens, Bishop’s Committee, Buzz Samuelson, Janet Britt, and many others played key roles in 2022.  Mahalo nui loa!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Additional pledges for 2023 are welcome and are often made later in the year.  As of January 22, 2023, we have 37 pledges for a total of $118,505.  Thank you for many generous gifts in 2022 and 2023 which were made above and beyond annual pledges.  For example, the large contributions for capital projects have made possible the on-going work on the historic church.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Large Capital Funding may be needed to complete or start projects, such as the Historic Church renovation (underway), Blue House, and Diocese Green Solar efforts.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For the 2023 Annual Meeting, the Treasurer report is brief, however, copies are available of the following for those interested: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Budget for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Budget Vs Actual 2022 Expenses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Please address any questions or requests for information to Rick Stambaugh or Mona Gurrobat.  Mahalo!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BA825A8D-DE0A-E639-5F65-1E369A37CCD1}"/>
              </a:ext>
            </a:extLst>
          </p:cNvPr>
          <p:cNvSpPr>
            <a:spLocks noGrp="1"/>
          </p:cNvSpPr>
          <p:nvPr>
            <p:ph type="sldNum" sz="quarter" idx="12"/>
          </p:nvPr>
        </p:nvSpPr>
        <p:spPr/>
        <p:txBody>
          <a:bodyPr/>
          <a:lstStyle/>
          <a:p>
            <a:fld id="{152F3016-AA69-416D-BDB0-983B3F31D3A9}" type="slidenum">
              <a:rPr lang="en-US" smtClean="0"/>
              <a:t>15</a:t>
            </a:fld>
            <a:endParaRPr lang="en-US" dirty="0"/>
          </a:p>
        </p:txBody>
      </p:sp>
    </p:spTree>
    <p:extLst>
      <p:ext uri="{BB962C8B-B14F-4D97-AF65-F5344CB8AC3E}">
        <p14:creationId xmlns:p14="http://schemas.microsoft.com/office/powerpoint/2010/main" val="3894194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5265-F953-E485-B1D4-E0463FA20C81}"/>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a:t>
            </a:r>
            <a:endParaRPr lang="en-US" sz="3200" dirty="0"/>
          </a:p>
        </p:txBody>
      </p:sp>
      <p:sp>
        <p:nvSpPr>
          <p:cNvPr id="3" name="Content Placeholder 2">
            <a:extLst>
              <a:ext uri="{FF2B5EF4-FFF2-40B4-BE49-F238E27FC236}">
                <a16:creationId xmlns:a16="http://schemas.microsoft.com/office/drawing/2014/main" id="{5ACB5402-F2BB-2454-52C6-04AF108CB872}"/>
              </a:ext>
            </a:extLst>
          </p:cNvPr>
          <p:cNvSpPr>
            <a:spLocks noGrp="1"/>
          </p:cNvSpPr>
          <p:nvPr>
            <p:ph idx="1"/>
          </p:nvPr>
        </p:nvSpPr>
        <p:spPr/>
        <p:txBody>
          <a:bodyPr>
            <a:normAutofit fontScale="92500"/>
          </a:bodyPr>
          <a:lstStyle/>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Worship:  Eleanor Hind Smith, Chair, Vicar Dwight Brown, Kathy Ogata, Dennis Costa, Martha Morrissey, Meg Greenwell and Janet Britt (Altar Guild), Nathan Smith (ushers) Jasmine Locatelli.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Given that Eleanor Hind Smith just (in November of 2022) became Chair of the newly invigorated Worship Committee, this 2023 Annual Report will be prospective rather than retrospective.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Following the loosening of the pandemic protocols, (and serious restoration work) we will be returning to worship in the historic church.  We will also continue our worship in the Queen Emma Community Center which saw us through the pandemic as it was meant 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historic Church offers us its special beauty with beautiful stained-glass windows, </a:t>
            </a:r>
            <a:r>
              <a:rPr lang="en-US" sz="1100" dirty="0" err="1">
                <a:effectLst/>
                <a:latin typeface="Bookman Old Style" panose="02050604050505020204" pitchFamily="18" charset="0"/>
                <a:ea typeface="Calibri" panose="020F0502020204030204" pitchFamily="34" charset="0"/>
                <a:cs typeface="Arial" panose="020B0604020202020204" pitchFamily="34" charset="0"/>
              </a:rPr>
              <a:t>koa</a:t>
            </a:r>
            <a:r>
              <a:rPr lang="en-US" sz="1100" dirty="0">
                <a:effectLst/>
                <a:latin typeface="Bookman Old Style" panose="02050604050505020204" pitchFamily="18" charset="0"/>
                <a:ea typeface="Calibri" panose="020F0502020204030204" pitchFamily="34" charset="0"/>
                <a:cs typeface="Arial" panose="020B0604020202020204" pitchFamily="34" charset="0"/>
              </a:rPr>
              <a:t> wood railings and of course it’s sense of being a part of the Saints of God by reminding us of those who went before.  Thankfully we have a restored and safe building in which to worship for many years to 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QECC gives us more space and an equally lovely worship space with its beautiful banners and wall hangings.  The great acoustics and ability to modernize with technology is an added bonus to the space.  The QECC also allows for easy reconfiguration for special events or new types of music and/or styles of worship such as dance.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With this in mind, the plan is to use both worship spaces, with worship in the historic church on the 1</a:t>
            </a:r>
            <a:r>
              <a:rPr lang="en-US" sz="1100" baseline="30000" dirty="0">
                <a:effectLst/>
                <a:latin typeface="Bookman Old Style" panose="02050604050505020204" pitchFamily="18" charset="0"/>
                <a:ea typeface="Calibri" panose="020F0502020204030204" pitchFamily="34" charset="0"/>
                <a:cs typeface="Arial" panose="020B0604020202020204" pitchFamily="34" charset="0"/>
              </a:rPr>
              <a:t>st</a:t>
            </a:r>
            <a:r>
              <a:rPr lang="en-US" sz="1100" dirty="0">
                <a:effectLst/>
                <a:latin typeface="Bookman Old Style" panose="02050604050505020204" pitchFamily="18" charset="0"/>
                <a:ea typeface="Calibri" panose="020F0502020204030204" pitchFamily="34" charset="0"/>
                <a:cs typeface="Arial" panose="020B0604020202020204" pitchFamily="34" charset="0"/>
              </a:rPr>
              <a:t> Sunday of the month followed by Sunday brunch, and the other Sundays in the QECC.  Of course, special events will dictate exceptions, such as a possible organ concert/dedication to celebrate the new organ.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above pertains to the 10:00 am service.  The 7:30 am service will continue to be held in the historic church.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Kathy Ogata is prosing a restart of the Christ Church Kona Choir!  We encourage “all those members who enjoyed signing together before” as well as others, both members and non-members, to join in.  Rehearsals will be at 9:30 am on Sundays to warm up and go over music.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We don’t want our Zoomed services to dictate the hymns.  In fact we want to actually increase the types of hymns and service music going forward and not be limited by copyright issues.  (When we Zoom, our music is limited by the fact that we are broadcasting.)  We are hoping that the congregation will suggest hymns that they would like to include in our services!  We will try to include them when appropriate to the lectionary.  Janet has agreed to help Kathy by identifying copywrite issues.  Mahalo nui Janet.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We are also planning to recruit and train ushers, especially to help with the welcoming of visitors.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We have many other ideas about services, such as reviving the occasional Taizé service and joining with other individuals, Churches and organizations for special seasonal events.  We certainly encourage you, the congregation, to provide ideas, input, and participation when 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4496C44A-B78F-A43D-BD1F-64613F5C5BD4}"/>
              </a:ext>
            </a:extLst>
          </p:cNvPr>
          <p:cNvSpPr>
            <a:spLocks noGrp="1"/>
          </p:cNvSpPr>
          <p:nvPr>
            <p:ph type="sldNum" sz="quarter" idx="12"/>
          </p:nvPr>
        </p:nvSpPr>
        <p:spPr/>
        <p:txBody>
          <a:bodyPr/>
          <a:lstStyle/>
          <a:p>
            <a:fld id="{152F3016-AA69-416D-BDB0-983B3F31D3A9}" type="slidenum">
              <a:rPr lang="en-US" smtClean="0"/>
              <a:t>16</a:t>
            </a:fld>
            <a:endParaRPr lang="en-US" dirty="0"/>
          </a:p>
        </p:txBody>
      </p:sp>
    </p:spTree>
    <p:extLst>
      <p:ext uri="{BB962C8B-B14F-4D97-AF65-F5344CB8AC3E}">
        <p14:creationId xmlns:p14="http://schemas.microsoft.com/office/powerpoint/2010/main" val="431564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AA31-4EA8-08D2-C48E-586BCA6FC7CF}"/>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a:t>
            </a:r>
            <a:endParaRPr lang="en-US" sz="3200" dirty="0"/>
          </a:p>
        </p:txBody>
      </p:sp>
      <p:sp>
        <p:nvSpPr>
          <p:cNvPr id="3" name="Content Placeholder 2">
            <a:extLst>
              <a:ext uri="{FF2B5EF4-FFF2-40B4-BE49-F238E27FC236}">
                <a16:creationId xmlns:a16="http://schemas.microsoft.com/office/drawing/2014/main" id="{4594C58C-FAAC-890A-236F-6D366F6E566F}"/>
              </a:ext>
            </a:extLst>
          </p:cNvPr>
          <p:cNvSpPr>
            <a:spLocks noGrp="1"/>
          </p:cNvSpPr>
          <p:nvPr>
            <p:ph idx="1"/>
          </p:nvPr>
        </p:nvSpPr>
        <p:spPr/>
        <p:txBody>
          <a:bodyPr/>
          <a:lstStyle/>
          <a:p>
            <a:pPr marL="0" marR="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OLD 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Approval of Minutes of last Annual Meeting held February 6,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A </a:t>
            </a:r>
            <a:r>
              <a:rPr lang="en-US" sz="1100" b="1" dirty="0">
                <a:effectLst/>
                <a:latin typeface="Bookman Old Style" panose="02050604050505020204" pitchFamily="18" charset="0"/>
                <a:ea typeface="Calibri" panose="020F0502020204030204" pitchFamily="34" charset="0"/>
                <a:cs typeface="Arial" panose="020B0604020202020204" pitchFamily="34" charset="0"/>
              </a:rPr>
              <a:t>motion</a:t>
            </a:r>
            <a:r>
              <a:rPr lang="en-US" sz="1100" dirty="0">
                <a:effectLst/>
                <a:latin typeface="Bookman Old Style" panose="02050604050505020204" pitchFamily="18" charset="0"/>
                <a:ea typeface="Calibri" panose="020F0502020204030204" pitchFamily="34" charset="0"/>
                <a:cs typeface="Arial" panose="020B0604020202020204" pitchFamily="34" charset="0"/>
              </a:rPr>
              <a:t> was made by Nathan Smith, duly seconded by Sue Roberts, and carried by all present to waive the reading of the meeting minutes and adopt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NEW 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Nominating Committee:  Karl Sears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members of the Committee are Karl Sears, Jasmine Locatelli, Nathan Smith, and Jeanne West.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We have 3 nominations for the Bishop’s Committee this year:  Two 3-year term vacancies, and one 3-year term renewal.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The committee is recommending:  Mona Gurrobat for the three-year term renewal; Sandra </a:t>
            </a:r>
            <a:r>
              <a:rPr lang="en-US" sz="1100" dirty="0" err="1">
                <a:effectLst/>
                <a:latin typeface="Bookman Old Style" panose="02050604050505020204" pitchFamily="18" charset="0"/>
                <a:ea typeface="Calibri" panose="020F0502020204030204" pitchFamily="34" charset="0"/>
                <a:cs typeface="Arial" panose="020B0604020202020204" pitchFamily="34" charset="0"/>
              </a:rPr>
              <a:t>Sanlin</a:t>
            </a:r>
            <a:r>
              <a:rPr lang="en-US" sz="1100" dirty="0">
                <a:effectLst/>
                <a:latin typeface="Bookman Old Style" panose="02050604050505020204" pitchFamily="18" charset="0"/>
                <a:ea typeface="Calibri" panose="020F0502020204030204" pitchFamily="34" charset="0"/>
                <a:cs typeface="Arial" panose="020B0604020202020204" pitchFamily="34" charset="0"/>
              </a:rPr>
              <a:t> for a three-year term vacancy, and Steve Valdez for a three-year term vacancy.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We also need to nominate a Junior Warden to the Bishop and are recommending Jeanne West for a one-year term.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FYI the Bishop’s Committee will meet briefly following this meeting to nominate a Treasurer and Clerk to the Bishop and our recommendations are Rick Stambaugh for Treasurer and Meg Greenwell for Clerk.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Also, FYI, the Vicar will be nominating Dennis Costa for a one-year term as Bishop’s Warden.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Nominations to the Bishop for: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Bishop’s Warden – By Vicar:  Dennis Costa.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People’s Warden – By Nominating Committee-with congregational vote:  Jeanne West.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Bishop’s Committee – by Nominating Committee with congregational vote: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To nominate to the Bishop:  Mona Gurrobat, Sandra Sandin and Steve Valdez.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A </a:t>
            </a:r>
            <a:r>
              <a:rPr lang="en-US" sz="1100" b="1" dirty="0">
                <a:effectLst/>
                <a:latin typeface="Bookman Old Style" panose="02050604050505020204" pitchFamily="18" charset="0"/>
                <a:ea typeface="Calibri" panose="020F0502020204030204" pitchFamily="34" charset="0"/>
                <a:cs typeface="Arial" panose="020B0604020202020204" pitchFamily="34" charset="0"/>
              </a:rPr>
              <a:t>motion </a:t>
            </a:r>
            <a:r>
              <a:rPr lang="en-US" sz="1100" dirty="0">
                <a:effectLst/>
                <a:latin typeface="Bookman Old Style" panose="02050604050505020204" pitchFamily="18" charset="0"/>
                <a:ea typeface="Calibri" panose="020F0502020204030204" pitchFamily="34" charset="0"/>
                <a:cs typeface="Arial" panose="020B0604020202020204" pitchFamily="34" charset="0"/>
              </a:rPr>
              <a:t>was made by Nathan Smith, duly seconded by Sue Roberts, and carried by all present to authorize the clerk to cast one written ballot for the slate recommended by the nominating committee.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D25B0A6-C58F-E86C-62C0-6DE5FF1575A6}"/>
              </a:ext>
            </a:extLst>
          </p:cNvPr>
          <p:cNvSpPr>
            <a:spLocks noGrp="1"/>
          </p:cNvSpPr>
          <p:nvPr>
            <p:ph type="sldNum" sz="quarter" idx="12"/>
          </p:nvPr>
        </p:nvSpPr>
        <p:spPr/>
        <p:txBody>
          <a:bodyPr/>
          <a:lstStyle/>
          <a:p>
            <a:fld id="{152F3016-AA69-416D-BDB0-983B3F31D3A9}" type="slidenum">
              <a:rPr lang="en-US" smtClean="0"/>
              <a:t>17</a:t>
            </a:fld>
            <a:endParaRPr lang="en-US" dirty="0"/>
          </a:p>
        </p:txBody>
      </p:sp>
    </p:spTree>
    <p:extLst>
      <p:ext uri="{BB962C8B-B14F-4D97-AF65-F5344CB8AC3E}">
        <p14:creationId xmlns:p14="http://schemas.microsoft.com/office/powerpoint/2010/main" val="270860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52B7-58B0-C918-D4A2-76E984F84BC8}"/>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a:t>
            </a:r>
            <a:endParaRPr lang="en-US" sz="3200" dirty="0"/>
          </a:p>
        </p:txBody>
      </p:sp>
      <p:sp>
        <p:nvSpPr>
          <p:cNvPr id="3" name="Content Placeholder 2">
            <a:extLst>
              <a:ext uri="{FF2B5EF4-FFF2-40B4-BE49-F238E27FC236}">
                <a16:creationId xmlns:a16="http://schemas.microsoft.com/office/drawing/2014/main" id="{954BE0A4-587D-D874-C906-1DD94518D186}"/>
              </a:ext>
            </a:extLst>
          </p:cNvPr>
          <p:cNvSpPr>
            <a:spLocks noGrp="1"/>
          </p:cNvSpPr>
          <p:nvPr>
            <p:ph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Election of Delegates and Alternates to the Annual Diocesan Convention: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Nomination of slate of Delegates:  Dennis Costa, Jane Bockus and Karl Sears.  Alternate is Rick Stambaugh.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A </a:t>
            </a:r>
            <a:r>
              <a:rPr lang="en-US" sz="1100" b="1" dirty="0">
                <a:effectLst/>
                <a:latin typeface="Bookman Old Style" panose="02050604050505020204" pitchFamily="18" charset="0"/>
                <a:ea typeface="Calibri" panose="020F0502020204030204" pitchFamily="34" charset="0"/>
                <a:cs typeface="Arial" panose="020B0604020202020204" pitchFamily="34" charset="0"/>
              </a:rPr>
              <a:t>motion </a:t>
            </a:r>
            <a:r>
              <a:rPr lang="en-US" sz="1100" dirty="0">
                <a:effectLst/>
                <a:latin typeface="Bookman Old Style" panose="02050604050505020204" pitchFamily="18" charset="0"/>
                <a:ea typeface="Calibri" panose="020F0502020204030204" pitchFamily="34" charset="0"/>
                <a:cs typeface="Arial" panose="020B0604020202020204" pitchFamily="34" charset="0"/>
              </a:rPr>
              <a:t>was made by Sue Roberts, duly seconded by Kate Winter, and carried by all present to authorize the clerk to cast one written ballot for the slate of convention delegates and alternates to nominate to the Bishop for approval.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BUDGET PRESENTATION AND DISCUSSION:</a:t>
            </a:r>
            <a:r>
              <a:rPr lang="en-US" sz="1100" dirty="0">
                <a:effectLst/>
                <a:latin typeface="Bookman Old Style" panose="02050604050505020204" pitchFamily="18" charset="0"/>
                <a:ea typeface="Calibri" panose="020F0502020204030204" pitchFamily="34" charset="0"/>
                <a:cs typeface="Arial" panose="020B0604020202020204" pitchFamily="34" charset="0"/>
              </a:rPr>
              <a:t>  see attached.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OTHER 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ADJOURNMENT</a:t>
            </a:r>
            <a:r>
              <a:rPr lang="en-US" sz="1100" dirty="0">
                <a:effectLst/>
                <a:latin typeface="Bookman Old Style" panose="02050604050505020204" pitchFamily="18" charset="0"/>
                <a:ea typeface="Calibri" panose="020F0502020204030204" pitchFamily="34" charset="0"/>
                <a:cs typeface="Arial" panose="020B0604020202020204" pitchFamily="34" charset="0"/>
              </a:rPr>
              <a:t>:	1:24 p.m.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NEXT ANNUAL MEETING:  Sunday, February 4,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CLOSING PRAYER:  </a:t>
            </a:r>
            <a:r>
              <a:rPr lang="en-US" sz="1100" dirty="0">
                <a:effectLst/>
                <a:latin typeface="Bookman Old Style" panose="02050604050505020204" pitchFamily="18" charset="0"/>
                <a:ea typeface="Calibri" panose="020F0502020204030204" pitchFamily="34" charset="0"/>
                <a:cs typeface="Arial" panose="020B0604020202020204" pitchFamily="34" charset="0"/>
              </a:rPr>
              <a:t>Fr. Dwight led us in the Lord’s Prayer.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Bookman Old Style" panose="02050604050505020204" pitchFamily="18" charset="0"/>
                <a:ea typeface="Calibri" panose="020F0502020204030204" pitchFamily="34" charset="0"/>
                <a:cs typeface="Arial" panose="020B0604020202020204" pitchFamily="34" charset="0"/>
              </a:rPr>
              <a:t> Respectfully submitted,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i="1"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i="1"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i="1" dirty="0">
                <a:effectLst/>
                <a:latin typeface="Bookman Old Style" panose="02050604050505020204" pitchFamily="18" charset="0"/>
                <a:ea typeface="Calibri" panose="020F0502020204030204" pitchFamily="34" charset="0"/>
                <a:cs typeface="Arial" panose="020B0604020202020204" pitchFamily="34" charset="0"/>
              </a:rPr>
              <a:t>M. E. Greenwell, Clerk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37202D4-9212-C09D-BCC5-F6704077FC12}"/>
              </a:ext>
            </a:extLst>
          </p:cNvPr>
          <p:cNvSpPr>
            <a:spLocks noGrp="1"/>
          </p:cNvSpPr>
          <p:nvPr>
            <p:ph type="sldNum" sz="quarter" idx="12"/>
          </p:nvPr>
        </p:nvSpPr>
        <p:spPr/>
        <p:txBody>
          <a:bodyPr/>
          <a:lstStyle/>
          <a:p>
            <a:fld id="{152F3016-AA69-416D-BDB0-983B3F31D3A9}" type="slidenum">
              <a:rPr lang="en-US" smtClean="0"/>
              <a:t>18</a:t>
            </a:fld>
            <a:endParaRPr lang="en-US" dirty="0"/>
          </a:p>
        </p:txBody>
      </p:sp>
    </p:spTree>
    <p:extLst>
      <p:ext uri="{BB962C8B-B14F-4D97-AF65-F5344CB8AC3E}">
        <p14:creationId xmlns:p14="http://schemas.microsoft.com/office/powerpoint/2010/main" val="62620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1AEE-0718-438E-BF9A-C7DB9879F65E}"/>
              </a:ext>
            </a:extLst>
          </p:cNvPr>
          <p:cNvSpPr>
            <a:spLocks noGrp="1"/>
          </p:cNvSpPr>
          <p:nvPr>
            <p:ph type="title"/>
          </p:nvPr>
        </p:nvSpPr>
        <p:spPr>
          <a:xfrm>
            <a:off x="895865" y="587481"/>
            <a:ext cx="10515600" cy="1325563"/>
          </a:xfrm>
        </p:spPr>
        <p:txBody>
          <a:bodyPr/>
          <a:lstStyle/>
          <a:p>
            <a:pPr algn="ctr"/>
            <a:r>
              <a:rPr lang="en-US" dirty="0">
                <a:latin typeface="Times New Roman" panose="02020603050405020304" pitchFamily="18" charset="0"/>
                <a:cs typeface="Times New Roman" panose="02020603050405020304" pitchFamily="18" charset="0"/>
              </a:rPr>
              <a:t>Bishop’s and People’s Warden Report</a:t>
            </a:r>
          </a:p>
        </p:txBody>
      </p:sp>
      <p:sp>
        <p:nvSpPr>
          <p:cNvPr id="3" name="Content Placeholder 2">
            <a:extLst>
              <a:ext uri="{FF2B5EF4-FFF2-40B4-BE49-F238E27FC236}">
                <a16:creationId xmlns:a16="http://schemas.microsoft.com/office/drawing/2014/main" id="{B3DB180C-E408-4F3A-9101-7F789D1BC311}"/>
              </a:ext>
            </a:extLst>
          </p:cNvPr>
          <p:cNvSpPr>
            <a:spLocks noGrp="1"/>
          </p:cNvSpPr>
          <p:nvPr>
            <p:ph idx="1"/>
          </p:nvPr>
        </p:nvSpPr>
        <p:spPr>
          <a:xfrm>
            <a:off x="976563" y="1939297"/>
            <a:ext cx="10515600" cy="4351338"/>
          </a:xfrm>
        </p:spPr>
        <p:txBody>
          <a:bodyPr>
            <a:normAutofit/>
          </a:bodyPr>
          <a:lstStyle/>
          <a:p>
            <a:pPr marL="457200" lvl="1" indent="0">
              <a:buNone/>
            </a:pPr>
            <a:r>
              <a:rPr lang="en-US" sz="2000" dirty="0">
                <a:latin typeface="Arial" panose="020B0604020202020204" pitchFamily="34" charset="0"/>
                <a:cs typeface="Arial" panose="020B0604020202020204" pitchFamily="34" charset="0"/>
                <a:sym typeface="Wingdings" panose="05000000000000000000" pitchFamily="2" charset="2"/>
              </a:rPr>
              <a:t>Dennis Costa will give a report on his role as Bishop’s Warden</a:t>
            </a:r>
          </a:p>
        </p:txBody>
      </p:sp>
      <p:sp>
        <p:nvSpPr>
          <p:cNvPr id="4" name="Slide Number Placeholder 3">
            <a:extLst>
              <a:ext uri="{FF2B5EF4-FFF2-40B4-BE49-F238E27FC236}">
                <a16:creationId xmlns:a16="http://schemas.microsoft.com/office/drawing/2014/main" id="{02095E70-E9F3-5570-C341-6702BF603231}"/>
              </a:ext>
            </a:extLst>
          </p:cNvPr>
          <p:cNvSpPr>
            <a:spLocks noGrp="1"/>
          </p:cNvSpPr>
          <p:nvPr>
            <p:ph type="sldNum" sz="quarter" idx="12"/>
          </p:nvPr>
        </p:nvSpPr>
        <p:spPr/>
        <p:txBody>
          <a:bodyPr/>
          <a:lstStyle/>
          <a:p>
            <a:fld id="{152F3016-AA69-416D-BDB0-983B3F31D3A9}" type="slidenum">
              <a:rPr lang="en-US" smtClean="0"/>
              <a:t>19</a:t>
            </a:fld>
            <a:endParaRPr lang="en-US" dirty="0"/>
          </a:p>
        </p:txBody>
      </p:sp>
    </p:spTree>
    <p:extLst>
      <p:ext uri="{BB962C8B-B14F-4D97-AF65-F5344CB8AC3E}">
        <p14:creationId xmlns:p14="http://schemas.microsoft.com/office/powerpoint/2010/main" val="292345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2"/>
            <a:ext cx="7772400" cy="1704701"/>
          </a:xfrm>
        </p:spPr>
        <p:txBody>
          <a:bodyPr>
            <a:normAutofit fontScale="90000"/>
          </a:bodyPr>
          <a:lstStyle/>
          <a:p>
            <a:r>
              <a:rPr lang="en-US" b="1" dirty="0">
                <a:latin typeface="Times New Roman" panose="02020603050405020304" pitchFamily="18" charset="0"/>
                <a:cs typeface="Times New Roman" panose="02020603050405020304" pitchFamily="18" charset="0"/>
              </a:rPr>
              <a:t>CHRIST CHURCH EPISCOPAL</a:t>
            </a:r>
          </a:p>
        </p:txBody>
      </p:sp>
      <p:sp>
        <p:nvSpPr>
          <p:cNvPr id="3" name="Subtitle 2"/>
          <p:cNvSpPr>
            <a:spLocks noGrp="1"/>
          </p:cNvSpPr>
          <p:nvPr>
            <p:ph type="subTitle" idx="1"/>
          </p:nvPr>
        </p:nvSpPr>
        <p:spPr>
          <a:xfrm>
            <a:off x="2895600" y="3013166"/>
            <a:ext cx="6400800" cy="3006632"/>
          </a:xfrm>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Annual Meeting</a:t>
            </a:r>
          </a:p>
          <a:p>
            <a:r>
              <a:rPr lang="en-US" sz="3200" dirty="0">
                <a:latin typeface="Times New Roman" panose="02020603050405020304" pitchFamily="18" charset="0"/>
                <a:cs typeface="Times New Roman" panose="02020603050405020304" pitchFamily="18" charset="0"/>
              </a:rPr>
              <a:t>February 4, 2024</a:t>
            </a:r>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Call to Order:</a:t>
            </a:r>
          </a:p>
          <a:p>
            <a:r>
              <a:rPr lang="en-US" sz="3200" dirty="0">
                <a:solidFill>
                  <a:schemeClr val="tx1"/>
                </a:solidFill>
                <a:latin typeface="Times New Roman" panose="02020603050405020304" pitchFamily="18" charset="0"/>
                <a:cs typeface="Times New Roman" panose="02020603050405020304" pitchFamily="18" charset="0"/>
              </a:rPr>
              <a:t>Opening Prayer:</a:t>
            </a:r>
          </a:p>
        </p:txBody>
      </p:sp>
      <p:sp>
        <p:nvSpPr>
          <p:cNvPr id="4" name="Slide Number Placeholder 3">
            <a:extLst>
              <a:ext uri="{FF2B5EF4-FFF2-40B4-BE49-F238E27FC236}">
                <a16:creationId xmlns:a16="http://schemas.microsoft.com/office/drawing/2014/main" id="{E8CC0E3A-9260-13E5-5759-E3D2B9D08C69}"/>
              </a:ext>
            </a:extLst>
          </p:cNvPr>
          <p:cNvSpPr>
            <a:spLocks noGrp="1"/>
          </p:cNvSpPr>
          <p:nvPr>
            <p:ph type="sldNum" sz="quarter" idx="12"/>
          </p:nvPr>
        </p:nvSpPr>
        <p:spPr/>
        <p:txBody>
          <a:bodyPr/>
          <a:lstStyle/>
          <a:p>
            <a:fld id="{152F3016-AA69-416D-BDB0-983B3F31D3A9}" type="slidenum">
              <a:rPr lang="en-US" smtClean="0"/>
              <a:t>2</a:t>
            </a:fld>
            <a:endParaRPr lang="en-US" dirty="0"/>
          </a:p>
        </p:txBody>
      </p:sp>
    </p:spTree>
    <p:extLst>
      <p:ext uri="{BB962C8B-B14F-4D97-AF65-F5344CB8AC3E}">
        <p14:creationId xmlns:p14="http://schemas.microsoft.com/office/powerpoint/2010/main" val="137713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EEB9-3625-3505-CC64-60C5F32EA1F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People’s Warden Report</a:t>
            </a:r>
          </a:p>
        </p:txBody>
      </p:sp>
      <p:sp>
        <p:nvSpPr>
          <p:cNvPr id="3" name="Slide Number Placeholder 2">
            <a:extLst>
              <a:ext uri="{FF2B5EF4-FFF2-40B4-BE49-F238E27FC236}">
                <a16:creationId xmlns:a16="http://schemas.microsoft.com/office/drawing/2014/main" id="{1FB12C3E-6847-9C6D-A623-AFDAD959DF19}"/>
              </a:ext>
            </a:extLst>
          </p:cNvPr>
          <p:cNvSpPr>
            <a:spLocks noGrp="1"/>
          </p:cNvSpPr>
          <p:nvPr>
            <p:ph type="sldNum" sz="quarter" idx="12"/>
          </p:nvPr>
        </p:nvSpPr>
        <p:spPr/>
        <p:txBody>
          <a:bodyPr/>
          <a:lstStyle/>
          <a:p>
            <a:fld id="{152F3016-AA69-416D-BDB0-983B3F31D3A9}" type="slidenum">
              <a:rPr lang="en-US" smtClean="0"/>
              <a:t>20</a:t>
            </a:fld>
            <a:endParaRPr lang="en-US" dirty="0"/>
          </a:p>
        </p:txBody>
      </p:sp>
      <p:sp>
        <p:nvSpPr>
          <p:cNvPr id="5" name="TextBox 4">
            <a:extLst>
              <a:ext uri="{FF2B5EF4-FFF2-40B4-BE49-F238E27FC236}">
                <a16:creationId xmlns:a16="http://schemas.microsoft.com/office/drawing/2014/main" id="{BD4CE523-9416-4558-9463-D253A525F7DA}"/>
              </a:ext>
            </a:extLst>
          </p:cNvPr>
          <p:cNvSpPr txBox="1"/>
          <p:nvPr/>
        </p:nvSpPr>
        <p:spPr>
          <a:xfrm>
            <a:off x="2960810" y="1739702"/>
            <a:ext cx="6097464" cy="4616648"/>
          </a:xfrm>
          <a:prstGeom prst="rect">
            <a:avLst/>
          </a:prstGeom>
          <a:noFill/>
        </p:spPr>
        <p:txBody>
          <a:bodyPr wrap="square">
            <a:spAutoFit/>
          </a:bodyPr>
          <a:lstStyle/>
          <a:p>
            <a:pPr marL="0" marR="0">
              <a:spcBef>
                <a:spcPts val="0"/>
              </a:spcBef>
              <a:spcAft>
                <a:spcPts val="0"/>
              </a:spcAft>
            </a:pPr>
            <a:r>
              <a:rPr lang="en-US" sz="1400" b="1" kern="100" dirty="0">
                <a:effectLst/>
                <a:latin typeface="Arial" panose="020B0604020202020204" pitchFamily="34" charset="0"/>
                <a:ea typeface="Calibri" panose="020F0502020204030204" pitchFamily="34" charset="0"/>
                <a:cs typeface="Arial" panose="020B0604020202020204" pitchFamily="34" charset="0"/>
              </a:rPr>
              <a:t>Buildings</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Historic Church</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Renovation Project, tower work partially completed</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Building Permit renewal in process</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Stained Glass Window repair completed</a:t>
            </a: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Queen Emma Community Center</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LED Lighting installed on makai side</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Diocesan grant applied to LED lighting</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Wi-Fi equipment installed</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New hot water tank installed</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New Dishwasher installed</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Propane and Gas Stove issues under review</a:t>
            </a: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Wallace Hall</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New Fence installed school grounds (paid for by federal grant)</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Kitchen cabinet doors refurbished</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New appliance installation completed</a:t>
            </a:r>
          </a:p>
          <a:p>
            <a:pPr marL="1143000" marR="0" lvl="2" indent="-228600">
              <a:spcBef>
                <a:spcPts val="0"/>
              </a:spcBef>
              <a:spcAft>
                <a:spcPts val="0"/>
              </a:spcAft>
              <a:buFont typeface="Wingdings" panose="05000000000000000000" pitchFamily="2"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Hot water tank</a:t>
            </a:r>
          </a:p>
          <a:p>
            <a:pPr marL="1143000" marR="0" lvl="2" indent="-228600">
              <a:spcBef>
                <a:spcPts val="0"/>
              </a:spcBef>
              <a:spcAft>
                <a:spcPts val="0"/>
              </a:spcAft>
              <a:buFont typeface="Wingdings" panose="05000000000000000000" pitchFamily="2"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Stand-alone freezer</a:t>
            </a:r>
          </a:p>
          <a:p>
            <a:pPr marL="1143000" marR="0" lvl="2" indent="-228600">
              <a:spcBef>
                <a:spcPts val="0"/>
              </a:spcBef>
              <a:spcAft>
                <a:spcPts val="0"/>
              </a:spcAft>
              <a:buFont typeface="Wingdings" panose="05000000000000000000" pitchFamily="2"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Refrigerator</a:t>
            </a:r>
          </a:p>
          <a:p>
            <a:pPr marL="1143000" marR="0" lvl="2" indent="-228600">
              <a:spcBef>
                <a:spcPts val="0"/>
              </a:spcBef>
              <a:spcAft>
                <a:spcPts val="0"/>
              </a:spcAft>
              <a:buFont typeface="Wingdings" panose="05000000000000000000" pitchFamily="2"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Electric Range with hood</a:t>
            </a:r>
          </a:p>
          <a:p>
            <a:pPr marL="742950" marR="0" lvl="1" indent="-285750">
              <a:spcBef>
                <a:spcPts val="0"/>
              </a:spcBef>
              <a:spcAft>
                <a:spcPts val="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Arial" panose="020B0604020202020204" pitchFamily="34" charset="0"/>
              </a:rPr>
              <a:t>Water line break repaired</a:t>
            </a:r>
          </a:p>
        </p:txBody>
      </p:sp>
    </p:spTree>
    <p:extLst>
      <p:ext uri="{BB962C8B-B14F-4D97-AF65-F5344CB8AC3E}">
        <p14:creationId xmlns:p14="http://schemas.microsoft.com/office/powerpoint/2010/main" val="3017759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8B22-5996-6497-33CC-2694CAA1F73C}"/>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People’s Warden, Cont’d</a:t>
            </a:r>
          </a:p>
        </p:txBody>
      </p:sp>
      <p:sp>
        <p:nvSpPr>
          <p:cNvPr id="3" name="Slide Number Placeholder 2">
            <a:extLst>
              <a:ext uri="{FF2B5EF4-FFF2-40B4-BE49-F238E27FC236}">
                <a16:creationId xmlns:a16="http://schemas.microsoft.com/office/drawing/2014/main" id="{4AE944C5-81E2-6B6E-B7B4-579941EC8C04}"/>
              </a:ext>
            </a:extLst>
          </p:cNvPr>
          <p:cNvSpPr>
            <a:spLocks noGrp="1"/>
          </p:cNvSpPr>
          <p:nvPr>
            <p:ph type="sldNum" sz="quarter" idx="12"/>
          </p:nvPr>
        </p:nvSpPr>
        <p:spPr/>
        <p:txBody>
          <a:bodyPr/>
          <a:lstStyle/>
          <a:p>
            <a:fld id="{152F3016-AA69-416D-BDB0-983B3F31D3A9}" type="slidenum">
              <a:rPr lang="en-US" smtClean="0"/>
              <a:t>21</a:t>
            </a:fld>
            <a:endParaRPr lang="en-US" dirty="0"/>
          </a:p>
        </p:txBody>
      </p:sp>
      <p:sp>
        <p:nvSpPr>
          <p:cNvPr id="7" name="TextBox 6">
            <a:extLst>
              <a:ext uri="{FF2B5EF4-FFF2-40B4-BE49-F238E27FC236}">
                <a16:creationId xmlns:a16="http://schemas.microsoft.com/office/drawing/2014/main" id="{C3AB0668-B303-6152-C30E-639CF5492246}"/>
              </a:ext>
            </a:extLst>
          </p:cNvPr>
          <p:cNvSpPr txBox="1"/>
          <p:nvPr/>
        </p:nvSpPr>
        <p:spPr>
          <a:xfrm>
            <a:off x="3110279" y="1470164"/>
            <a:ext cx="6097464" cy="3970318"/>
          </a:xfrm>
          <a:prstGeom prst="rect">
            <a:avLst/>
          </a:prstGeom>
          <a:noFill/>
        </p:spPr>
        <p:txBody>
          <a:bodyPr wrap="square">
            <a:spAutoFit/>
          </a:bodyPr>
          <a:lstStyle/>
          <a:p>
            <a:pPr marL="0" marR="0">
              <a:spcBef>
                <a:spcPts val="0"/>
              </a:spcBef>
              <a:spcAft>
                <a:spcPts val="0"/>
              </a:spcAft>
            </a:pPr>
            <a:r>
              <a:rPr lang="en-US" sz="1400" b="1" kern="100" dirty="0">
                <a:effectLst/>
                <a:latin typeface="Arial" panose="020B0604020202020204" pitchFamily="34" charset="0"/>
                <a:ea typeface="Calibri" panose="020F0502020204030204" pitchFamily="34" charset="0"/>
                <a:cs typeface="Arial" panose="020B0604020202020204" pitchFamily="34" charset="0"/>
              </a:rPr>
              <a:t>Grounds</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African Tulip Trees overhanging Punana Leo removed</a:t>
            </a: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Trees and bushes along roadway in front of rectory building trimmed</a:t>
            </a:r>
          </a:p>
          <a:p>
            <a:pPr marL="0" marR="0">
              <a:spcBef>
                <a:spcPts val="0"/>
              </a:spcBef>
              <a:spcAft>
                <a:spcPts val="0"/>
              </a:spcAft>
            </a:pPr>
            <a:r>
              <a:rPr lang="en-US" sz="1400" b="1" kern="100" dirty="0">
                <a:effectLst/>
                <a:latin typeface="Arial" panose="020B0604020202020204" pitchFamily="34" charset="0"/>
                <a:ea typeface="Calibri" panose="020F0502020204030204" pitchFamily="34" charset="0"/>
                <a:cs typeface="Arial" panose="020B0604020202020204" pitchFamily="34" charset="0"/>
              </a:rPr>
              <a:t> </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b="1" kern="100" dirty="0">
                <a:effectLst/>
                <a:latin typeface="Arial" panose="020B0604020202020204" pitchFamily="34" charset="0"/>
                <a:ea typeface="Calibri" panose="020F0502020204030204" pitchFamily="34" charset="0"/>
                <a:cs typeface="Arial" panose="020B0604020202020204" pitchFamily="34" charset="0"/>
              </a:rPr>
              <a:t>“Things Needed for orderly worship”</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Two new laptops purchased to Zoom church services and project onto TVs in QECC</a:t>
            </a: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Additional equipment purchased and installed to enable wi-fi in historic church</a:t>
            </a: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Website maintenance ongoing</a:t>
            </a: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Church Directory put into Excel</a:t>
            </a:r>
          </a:p>
          <a:p>
            <a:pPr marL="0" marR="0">
              <a:spcBef>
                <a:spcPts val="0"/>
              </a:spcBef>
              <a:spcAft>
                <a:spcPts val="0"/>
              </a:spcAft>
            </a:pPr>
            <a:r>
              <a:rPr lang="en-US" sz="1400" b="1" kern="100" dirty="0">
                <a:effectLst/>
                <a:latin typeface="Arial" panose="020B0604020202020204" pitchFamily="34" charset="0"/>
                <a:ea typeface="Calibri" panose="020F0502020204030204" pitchFamily="34" charset="0"/>
                <a:cs typeface="Arial" panose="020B0604020202020204" pitchFamily="34" charset="0"/>
              </a:rPr>
              <a:t> </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b="1" kern="100" dirty="0">
                <a:effectLst/>
                <a:latin typeface="Arial" panose="020B0604020202020204" pitchFamily="34" charset="0"/>
                <a:ea typeface="Calibri" panose="020F0502020204030204" pitchFamily="34" charset="0"/>
                <a:cs typeface="Arial" panose="020B0604020202020204" pitchFamily="34" charset="0"/>
              </a:rPr>
              <a:t>Contract (Hourly) Personnel</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Hired Aloha Reeves to clean historic church and QECC</a:t>
            </a:r>
          </a:p>
          <a:p>
            <a:pPr marL="342900" marR="0" lvl="0" indent="-342900">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With Bishop’s Committee approval, gave all 5 hourly part-time workers a raise.</a:t>
            </a:r>
          </a:p>
          <a:p>
            <a:pPr marL="0" marR="0">
              <a:spcBef>
                <a:spcPts val="0"/>
              </a:spcBef>
              <a:spcAft>
                <a:spcPts val="0"/>
              </a:spcAft>
            </a:pPr>
            <a:r>
              <a:rPr lang="en-US" sz="1400" b="1" kern="100" dirty="0">
                <a:effectLst/>
                <a:latin typeface="Arial" panose="020B0604020202020204" pitchFamily="34" charset="0"/>
                <a:ea typeface="Calibri" panose="020F0502020204030204" pitchFamily="34" charset="0"/>
                <a:cs typeface="Arial" panose="020B0604020202020204" pitchFamily="34" charset="0"/>
              </a:rPr>
              <a:t> </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1729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4ED8-E260-1C6B-4794-539E79118AE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People’s Warden, Cont’d</a:t>
            </a:r>
            <a:endParaRPr lang="en-US" dirty="0"/>
          </a:p>
        </p:txBody>
      </p:sp>
      <p:sp>
        <p:nvSpPr>
          <p:cNvPr id="3" name="Slide Number Placeholder 2">
            <a:extLst>
              <a:ext uri="{FF2B5EF4-FFF2-40B4-BE49-F238E27FC236}">
                <a16:creationId xmlns:a16="http://schemas.microsoft.com/office/drawing/2014/main" id="{FED2A730-52DB-0828-9794-CE28562B22DD}"/>
              </a:ext>
            </a:extLst>
          </p:cNvPr>
          <p:cNvSpPr>
            <a:spLocks noGrp="1"/>
          </p:cNvSpPr>
          <p:nvPr>
            <p:ph type="sldNum" sz="quarter" idx="12"/>
          </p:nvPr>
        </p:nvSpPr>
        <p:spPr/>
        <p:txBody>
          <a:bodyPr/>
          <a:lstStyle/>
          <a:p>
            <a:fld id="{152F3016-AA69-416D-BDB0-983B3F31D3A9}" type="slidenum">
              <a:rPr lang="en-US" smtClean="0"/>
              <a:t>22</a:t>
            </a:fld>
            <a:endParaRPr lang="en-US" dirty="0"/>
          </a:p>
        </p:txBody>
      </p:sp>
      <p:sp>
        <p:nvSpPr>
          <p:cNvPr id="5" name="TextBox 4">
            <a:extLst>
              <a:ext uri="{FF2B5EF4-FFF2-40B4-BE49-F238E27FC236}">
                <a16:creationId xmlns:a16="http://schemas.microsoft.com/office/drawing/2014/main" id="{A323F47A-2236-91C3-909C-F58F1528DDF4}"/>
              </a:ext>
            </a:extLst>
          </p:cNvPr>
          <p:cNvSpPr txBox="1"/>
          <p:nvPr/>
        </p:nvSpPr>
        <p:spPr>
          <a:xfrm>
            <a:off x="2513136" y="1555036"/>
            <a:ext cx="6097464" cy="4801314"/>
          </a:xfrm>
          <a:prstGeom prst="rect">
            <a:avLst/>
          </a:prstGeom>
          <a:noFill/>
        </p:spPr>
        <p:txBody>
          <a:bodyPr wrap="square">
            <a:spAutoFit/>
          </a:bodyPr>
          <a:lstStyle/>
          <a:p>
            <a:pPr marL="0" marR="0">
              <a:spcBef>
                <a:spcPts val="0"/>
              </a:spcBef>
              <a:spcAft>
                <a:spcPts val="0"/>
              </a:spcAft>
            </a:pPr>
            <a:r>
              <a:rPr lang="en-US" sz="1800" b="1" kern="100" dirty="0">
                <a:effectLst/>
                <a:latin typeface="Arial" panose="020B0604020202020204" pitchFamily="34" charset="0"/>
                <a:ea typeface="Calibri" panose="020F0502020204030204" pitchFamily="34" charset="0"/>
                <a:cs typeface="Arial" panose="020B0604020202020204" pitchFamily="34" charset="0"/>
              </a:rPr>
              <a:t>Projects for 2024</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Recruit and train back-up office admin support</a:t>
            </a:r>
          </a:p>
          <a:p>
            <a:pPr marL="342900" marR="0" lvl="0" indent="-342900">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Resume restoration work on historic church after securing new permit</a:t>
            </a:r>
          </a:p>
          <a:p>
            <a:pPr marL="342900" marR="0" lvl="0" indent="-342900">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Purchase (with donor gift) and install new camera for better Zoom service in church</a:t>
            </a:r>
          </a:p>
          <a:p>
            <a:pPr marL="342900" marR="0" lvl="0" indent="-342900">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Apply for extension of the Historic Hawaii Foundation grant</a:t>
            </a:r>
          </a:p>
          <a:p>
            <a:pPr marL="342900" marR="0" lvl="0" indent="-342900">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Decide next steps for stove in QECC</a:t>
            </a:r>
          </a:p>
          <a:p>
            <a:pPr marL="342900" marR="0" lvl="0" indent="-342900">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Assess and perhaps upgrade the security alarm system in QECC (donor supported)</a:t>
            </a:r>
          </a:p>
          <a:p>
            <a:pPr marL="342900" marR="0" lvl="0" indent="-342900">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Continue to transition to LED lighting in QECC and Wallace Hall</a:t>
            </a:r>
          </a:p>
          <a:p>
            <a:pPr marL="342900" marR="0" lvl="0" indent="-342900">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Have gutters cleaned</a:t>
            </a:r>
          </a:p>
          <a:p>
            <a:pPr marL="342900" marR="0" lvl="0" indent="-342900">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Recapture additional parking spaces in field beside existing parking area</a:t>
            </a:r>
          </a:p>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51984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8E3B4-828B-4A55-8651-E059F82423E6}"/>
              </a:ext>
            </a:extLst>
          </p:cNvPr>
          <p:cNvSpPr>
            <a:spLocks noGrp="1"/>
          </p:cNvSpPr>
          <p:nvPr>
            <p:ph idx="1"/>
          </p:nvPr>
        </p:nvSpPr>
        <p:spPr/>
        <p:txBody>
          <a:bodyPr/>
          <a:lstStyle/>
          <a:p>
            <a:pPr marL="0" indent="0">
              <a:spcBef>
                <a:spcPts val="0"/>
              </a:spcBef>
              <a:buNone/>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3AA68A5-8B16-CBA7-C7C3-32F076501055}"/>
              </a:ext>
            </a:extLst>
          </p:cNvPr>
          <p:cNvSpPr>
            <a:spLocks noGrp="1"/>
          </p:cNvSpPr>
          <p:nvPr>
            <p:ph type="sldNum" sz="quarter" idx="12"/>
          </p:nvPr>
        </p:nvSpPr>
        <p:spPr/>
        <p:txBody>
          <a:bodyPr/>
          <a:lstStyle/>
          <a:p>
            <a:fld id="{152F3016-AA69-416D-BDB0-983B3F31D3A9}" type="slidenum">
              <a:rPr lang="en-US" smtClean="0"/>
              <a:t>23</a:t>
            </a:fld>
            <a:endParaRPr lang="en-US" dirty="0"/>
          </a:p>
        </p:txBody>
      </p:sp>
      <p:pic>
        <p:nvPicPr>
          <p:cNvPr id="6" name="Picture 5">
            <a:extLst>
              <a:ext uri="{FF2B5EF4-FFF2-40B4-BE49-F238E27FC236}">
                <a16:creationId xmlns:a16="http://schemas.microsoft.com/office/drawing/2014/main" id="{C3F63594-3AF7-04B1-AD67-8DE9DE9A9BCF}"/>
              </a:ext>
            </a:extLst>
          </p:cNvPr>
          <p:cNvPicPr>
            <a:picLocks noChangeAspect="1"/>
          </p:cNvPicPr>
          <p:nvPr/>
        </p:nvPicPr>
        <p:blipFill>
          <a:blip r:embed="rId2"/>
          <a:stretch>
            <a:fillRect/>
          </a:stretch>
        </p:blipFill>
        <p:spPr>
          <a:xfrm>
            <a:off x="3969027" y="-86139"/>
            <a:ext cx="5771322" cy="7195930"/>
          </a:xfrm>
          <a:prstGeom prst="rect">
            <a:avLst/>
          </a:prstGeom>
        </p:spPr>
      </p:pic>
    </p:spTree>
    <p:extLst>
      <p:ext uri="{BB962C8B-B14F-4D97-AF65-F5344CB8AC3E}">
        <p14:creationId xmlns:p14="http://schemas.microsoft.com/office/powerpoint/2010/main" val="1091686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597627-3A8D-4750-99F5-2388E684066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E497810-25E7-3F65-84DB-5A32449899D1}"/>
              </a:ext>
            </a:extLst>
          </p:cNvPr>
          <p:cNvSpPr>
            <a:spLocks noGrp="1"/>
          </p:cNvSpPr>
          <p:nvPr>
            <p:ph type="sldNum" sz="quarter" idx="12"/>
          </p:nvPr>
        </p:nvSpPr>
        <p:spPr/>
        <p:txBody>
          <a:bodyPr/>
          <a:lstStyle/>
          <a:p>
            <a:fld id="{152F3016-AA69-416D-BDB0-983B3F31D3A9}" type="slidenum">
              <a:rPr lang="en-US" smtClean="0"/>
              <a:t>24</a:t>
            </a:fld>
            <a:endParaRPr lang="en-US" dirty="0"/>
          </a:p>
        </p:txBody>
      </p:sp>
      <p:pic>
        <p:nvPicPr>
          <p:cNvPr id="9" name="Picture 8">
            <a:extLst>
              <a:ext uri="{FF2B5EF4-FFF2-40B4-BE49-F238E27FC236}">
                <a16:creationId xmlns:a16="http://schemas.microsoft.com/office/drawing/2014/main" id="{65D9E1E4-6913-3D1D-A66B-6E7410F26B3D}"/>
              </a:ext>
            </a:extLst>
          </p:cNvPr>
          <p:cNvPicPr>
            <a:picLocks noChangeAspect="1"/>
          </p:cNvPicPr>
          <p:nvPr/>
        </p:nvPicPr>
        <p:blipFill>
          <a:blip r:embed="rId2"/>
          <a:stretch>
            <a:fillRect/>
          </a:stretch>
        </p:blipFill>
        <p:spPr>
          <a:xfrm>
            <a:off x="2948609" y="0"/>
            <a:ext cx="6188765" cy="7063409"/>
          </a:xfrm>
          <a:prstGeom prst="rect">
            <a:avLst/>
          </a:prstGeom>
        </p:spPr>
      </p:pic>
    </p:spTree>
    <p:extLst>
      <p:ext uri="{BB962C8B-B14F-4D97-AF65-F5344CB8AC3E}">
        <p14:creationId xmlns:p14="http://schemas.microsoft.com/office/powerpoint/2010/main" val="3032513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563203-1B61-33D9-DC31-5F00429ED52E}"/>
              </a:ext>
            </a:extLst>
          </p:cNvPr>
          <p:cNvSpPr>
            <a:spLocks noGrp="1"/>
          </p:cNvSpPr>
          <p:nvPr>
            <p:ph type="sldNum" sz="quarter" idx="12"/>
          </p:nvPr>
        </p:nvSpPr>
        <p:spPr/>
        <p:txBody>
          <a:bodyPr/>
          <a:lstStyle/>
          <a:p>
            <a:fld id="{152F3016-AA69-416D-BDB0-983B3F31D3A9}" type="slidenum">
              <a:rPr lang="en-US" smtClean="0"/>
              <a:t>25</a:t>
            </a:fld>
            <a:endParaRPr lang="en-US" dirty="0"/>
          </a:p>
        </p:txBody>
      </p:sp>
      <p:pic>
        <p:nvPicPr>
          <p:cNvPr id="6" name="Picture 5">
            <a:extLst>
              <a:ext uri="{FF2B5EF4-FFF2-40B4-BE49-F238E27FC236}">
                <a16:creationId xmlns:a16="http://schemas.microsoft.com/office/drawing/2014/main" id="{D283650F-ECC7-8F8F-522C-93FA5C41DD5F}"/>
              </a:ext>
            </a:extLst>
          </p:cNvPr>
          <p:cNvPicPr>
            <a:picLocks noChangeAspect="1"/>
          </p:cNvPicPr>
          <p:nvPr/>
        </p:nvPicPr>
        <p:blipFill>
          <a:blip r:embed="rId2"/>
          <a:stretch>
            <a:fillRect/>
          </a:stretch>
        </p:blipFill>
        <p:spPr>
          <a:xfrm>
            <a:off x="1975104" y="935736"/>
            <a:ext cx="8241792" cy="4986528"/>
          </a:xfrm>
          <a:prstGeom prst="rect">
            <a:avLst/>
          </a:prstGeom>
        </p:spPr>
      </p:pic>
      <p:sp>
        <p:nvSpPr>
          <p:cNvPr id="7" name="TextBox 6">
            <a:extLst>
              <a:ext uri="{FF2B5EF4-FFF2-40B4-BE49-F238E27FC236}">
                <a16:creationId xmlns:a16="http://schemas.microsoft.com/office/drawing/2014/main" id="{27F33FA2-94AF-0236-F260-DFA0CB579100}"/>
              </a:ext>
            </a:extLst>
          </p:cNvPr>
          <p:cNvSpPr txBox="1"/>
          <p:nvPr/>
        </p:nvSpPr>
        <p:spPr>
          <a:xfrm>
            <a:off x="3792071" y="450476"/>
            <a:ext cx="340882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SUMMARY OF 2024 BUDGET</a:t>
            </a:r>
          </a:p>
        </p:txBody>
      </p:sp>
    </p:spTree>
    <p:extLst>
      <p:ext uri="{BB962C8B-B14F-4D97-AF65-F5344CB8AC3E}">
        <p14:creationId xmlns:p14="http://schemas.microsoft.com/office/powerpoint/2010/main" val="2328717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A381-544D-4F58-AA56-A8EC1EDDD11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Altar Guild Report</a:t>
            </a:r>
          </a:p>
        </p:txBody>
      </p:sp>
      <p:sp>
        <p:nvSpPr>
          <p:cNvPr id="3" name="Content Placeholder 2">
            <a:extLst>
              <a:ext uri="{FF2B5EF4-FFF2-40B4-BE49-F238E27FC236}">
                <a16:creationId xmlns:a16="http://schemas.microsoft.com/office/drawing/2014/main" id="{39BFA500-9E20-4702-92F6-073B07DBD4FF}"/>
              </a:ext>
            </a:extLst>
          </p:cNvPr>
          <p:cNvSpPr>
            <a:spLocks noGrp="1"/>
          </p:cNvSpPr>
          <p:nvPr>
            <p:ph idx="1"/>
          </p:nvPr>
        </p:nvSpPr>
        <p:spPr/>
        <p:txBody>
          <a:bodyPr>
            <a:norm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1800" dirty="0">
                <a:latin typeface="Arial" panose="020B0604020202020204" pitchFamily="34" charset="0"/>
                <a:cs typeface="Arial" panose="020B0604020202020204" pitchFamily="34" charset="0"/>
              </a:rPr>
              <a:t>Chairs: Meg Greenwell and Janet Britt</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Members:  Meg Greenwell, Linda Sears and Janet and Tim Britt, Jen Valdez</a:t>
            </a:r>
          </a:p>
          <a:p>
            <a:pPr marL="457200" lvl="1" indent="0">
              <a:buNone/>
            </a:pPr>
            <a:endParaRPr lang="en-US" sz="18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Our Committee is diligent in setting up for both services each week, as well as preparing the church for special services, including weddings, funerals, concerts, and baptisms.  We also prepare the church and the altar for the various celebrations in the church calendar – Christmas, Palm Sunday, and Easter.   See picture on next slide – Christ Church at Christmas</a:t>
            </a:r>
          </a:p>
          <a:p>
            <a:pPr marL="457200" lvl="1" indent="0">
              <a:buNone/>
            </a:pPr>
            <a:endParaRPr lang="en-US" sz="18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There is one other important need for the Altar and that is for people to sign up for flowers.  There is a sign-up sheet in QECC.  If you bring flowers to Janet on Friday, she will put them out.  MAHALO!</a:t>
            </a:r>
          </a:p>
        </p:txBody>
      </p:sp>
      <p:sp>
        <p:nvSpPr>
          <p:cNvPr id="4" name="Slide Number Placeholder 3">
            <a:extLst>
              <a:ext uri="{FF2B5EF4-FFF2-40B4-BE49-F238E27FC236}">
                <a16:creationId xmlns:a16="http://schemas.microsoft.com/office/drawing/2014/main" id="{F784B561-8930-DC9C-F319-4953F86CD37A}"/>
              </a:ext>
            </a:extLst>
          </p:cNvPr>
          <p:cNvSpPr>
            <a:spLocks noGrp="1"/>
          </p:cNvSpPr>
          <p:nvPr>
            <p:ph type="sldNum" sz="quarter" idx="12"/>
          </p:nvPr>
        </p:nvSpPr>
        <p:spPr/>
        <p:txBody>
          <a:bodyPr/>
          <a:lstStyle/>
          <a:p>
            <a:fld id="{152F3016-AA69-416D-BDB0-983B3F31D3A9}" type="slidenum">
              <a:rPr lang="en-US" smtClean="0"/>
              <a:t>26</a:t>
            </a:fld>
            <a:endParaRPr lang="en-US" dirty="0"/>
          </a:p>
        </p:txBody>
      </p:sp>
    </p:spTree>
    <p:extLst>
      <p:ext uri="{BB962C8B-B14F-4D97-AF65-F5344CB8AC3E}">
        <p14:creationId xmlns:p14="http://schemas.microsoft.com/office/powerpoint/2010/main" val="3998769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ADA7CF-8992-11DD-60F6-F5ACB9DEAD5E}"/>
              </a:ext>
            </a:extLst>
          </p:cNvPr>
          <p:cNvSpPr>
            <a:spLocks noGrp="1"/>
          </p:cNvSpPr>
          <p:nvPr>
            <p:ph type="sldNum" sz="quarter" idx="12"/>
          </p:nvPr>
        </p:nvSpPr>
        <p:spPr/>
        <p:txBody>
          <a:bodyPr/>
          <a:lstStyle/>
          <a:p>
            <a:fld id="{152F3016-AA69-416D-BDB0-983B3F31D3A9}" type="slidenum">
              <a:rPr lang="en-US" smtClean="0"/>
              <a:t>27</a:t>
            </a:fld>
            <a:endParaRPr lang="en-US" dirty="0"/>
          </a:p>
        </p:txBody>
      </p:sp>
      <p:pic>
        <p:nvPicPr>
          <p:cNvPr id="5" name="Picture 4">
            <a:extLst>
              <a:ext uri="{FF2B5EF4-FFF2-40B4-BE49-F238E27FC236}">
                <a16:creationId xmlns:a16="http://schemas.microsoft.com/office/drawing/2014/main" id="{2837ECDD-8301-C629-1283-0F4D49C52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854" y="1026502"/>
            <a:ext cx="8203223" cy="5450498"/>
          </a:xfrm>
          <a:prstGeom prst="rect">
            <a:avLst/>
          </a:prstGeom>
        </p:spPr>
      </p:pic>
    </p:spTree>
    <p:extLst>
      <p:ext uri="{BB962C8B-B14F-4D97-AF65-F5344CB8AC3E}">
        <p14:creationId xmlns:p14="http://schemas.microsoft.com/office/powerpoint/2010/main" val="2155782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3057-DFBC-4A0C-9474-3A70DADB166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Cemetery Report</a:t>
            </a:r>
          </a:p>
        </p:txBody>
      </p:sp>
      <p:sp>
        <p:nvSpPr>
          <p:cNvPr id="3" name="Content Placeholder 2">
            <a:extLst>
              <a:ext uri="{FF2B5EF4-FFF2-40B4-BE49-F238E27FC236}">
                <a16:creationId xmlns:a16="http://schemas.microsoft.com/office/drawing/2014/main" id="{754803F2-7EB7-48FD-BF12-E588EDDC3B4A}"/>
              </a:ext>
            </a:extLst>
          </p:cNvPr>
          <p:cNvSpPr>
            <a:spLocks noGrp="1"/>
          </p:cNvSpPr>
          <p:nvPr>
            <p:ph idx="1"/>
          </p:nvPr>
        </p:nvSpPr>
        <p:spPr/>
        <p:txBody>
          <a:bodyPr>
            <a:normAutofit fontScale="55000" lnSpcReduction="20000"/>
          </a:bodyPr>
          <a:lstStyle/>
          <a:p>
            <a:pPr marL="0" marR="0" indent="0">
              <a:lnSpc>
                <a:spcPct val="115000"/>
              </a:lnSpc>
              <a:spcBef>
                <a:spcPts val="0"/>
              </a:spcBef>
              <a:spcAft>
                <a:spcPts val="1000"/>
              </a:spcAft>
              <a:buNone/>
            </a:pPr>
            <a:r>
              <a:rPr lang="en-US" sz="2900" dirty="0">
                <a:latin typeface="Arial" panose="020B0604020202020204" pitchFamily="34" charset="0"/>
                <a:cs typeface="Arial" panose="020B0604020202020204" pitchFamily="34" charset="0"/>
              </a:rPr>
              <a:t>      </a:t>
            </a:r>
            <a:r>
              <a:rPr lang="en-US" sz="2900" dirty="0">
                <a:effectLst/>
                <a:latin typeface="Arial" panose="020B0604020202020204" pitchFamily="34" charset="0"/>
                <a:ea typeface="Calibri" panose="020F0502020204030204" pitchFamily="34" charset="0"/>
                <a:cs typeface="Arial" panose="020B0604020202020204" pitchFamily="34" charset="0"/>
              </a:rPr>
              <a:t>My year serving the cemetery of Christ Church began in May, when I followed in the very large footsteps of Stephanie Ackerman.  Stephanie had been managing the cemetery “forever” and it is a </a:t>
            </a:r>
            <a:r>
              <a:rPr lang="en-US" sz="2900" dirty="0" err="1">
                <a:effectLst/>
                <a:latin typeface="Arial" panose="020B0604020202020204" pitchFamily="34" charset="0"/>
                <a:ea typeface="Calibri" panose="020F0502020204030204" pitchFamily="34" charset="0"/>
                <a:cs typeface="Arial" panose="020B0604020202020204" pitchFamily="34" charset="0"/>
              </a:rPr>
              <a:t>ʻgraveʻ</a:t>
            </a:r>
            <a:r>
              <a:rPr lang="en-US" sz="2900" dirty="0">
                <a:effectLst/>
                <a:latin typeface="Arial" panose="020B0604020202020204" pitchFamily="34" charset="0"/>
                <a:ea typeface="Calibri" panose="020F0502020204030204" pitchFamily="34" charset="0"/>
                <a:cs typeface="Arial" panose="020B0604020202020204" pitchFamily="34" charset="0"/>
              </a:rPr>
              <a:t> honor to continue her dedicated work.  I may not have the way with words she always had in her annual reports, but I can slip in a pun or two.</a:t>
            </a:r>
          </a:p>
          <a:p>
            <a:pPr marL="0" marR="0" indent="0">
              <a:lnSpc>
                <a:spcPct val="115000"/>
              </a:lnSpc>
              <a:spcBef>
                <a:spcPts val="0"/>
              </a:spcBef>
              <a:spcAft>
                <a:spcPts val="1000"/>
              </a:spcAft>
              <a:buNone/>
            </a:pPr>
            <a:r>
              <a:rPr lang="en-US" sz="2900" dirty="0">
                <a:effectLst/>
                <a:latin typeface="Arial" panose="020B0604020202020204" pitchFamily="34" charset="0"/>
                <a:ea typeface="Calibri" panose="020F0502020204030204" pitchFamily="34" charset="0"/>
                <a:cs typeface="Arial" panose="020B0604020202020204" pitchFamily="34" charset="0"/>
              </a:rPr>
              <a:t>     For those who are acquainted but may not know me well, I am a 3</a:t>
            </a:r>
            <a:r>
              <a:rPr lang="en-US" sz="2900" baseline="30000" dirty="0">
                <a:effectLst/>
                <a:latin typeface="Arial" panose="020B0604020202020204" pitchFamily="34" charset="0"/>
                <a:ea typeface="Calibri" panose="020F0502020204030204" pitchFamily="34" charset="0"/>
                <a:cs typeface="Arial" panose="020B0604020202020204" pitchFamily="34" charset="0"/>
              </a:rPr>
              <a:t>rd</a:t>
            </a:r>
            <a:r>
              <a:rPr lang="en-US" sz="2900" dirty="0">
                <a:effectLst/>
                <a:latin typeface="Arial" panose="020B0604020202020204" pitchFamily="34" charset="0"/>
                <a:ea typeface="Calibri" panose="020F0502020204030204" pitchFamily="34" charset="0"/>
                <a:cs typeface="Arial" panose="020B0604020202020204" pitchFamily="34" charset="0"/>
              </a:rPr>
              <a:t> generation Kona coffee land girl.  Baptized as an infant, confirmed as a youth, married as an adult….I am a lifelong member of Christ Church.  I have learned a lot about </a:t>
            </a:r>
            <a:r>
              <a:rPr lang="en-US" sz="2900" dirty="0">
                <a:latin typeface="Arial" panose="020B0604020202020204" pitchFamily="34" charset="0"/>
                <a:ea typeface="Calibri" panose="020F0502020204030204" pitchFamily="34" charset="0"/>
                <a:cs typeface="Arial" panose="020B0604020202020204" pitchFamily="34" charset="0"/>
              </a:rPr>
              <a:t>“</a:t>
            </a:r>
            <a:r>
              <a:rPr lang="en-US" sz="2900" dirty="0">
                <a:effectLst/>
                <a:latin typeface="Arial" panose="020B0604020202020204" pitchFamily="34" charset="0"/>
                <a:ea typeface="Calibri" panose="020F0502020204030204" pitchFamily="34" charset="0"/>
                <a:cs typeface="Arial" panose="020B0604020202020204" pitchFamily="34" charset="0"/>
              </a:rPr>
              <a:t>cemetery things” from Stephanie, as well as Tommy and Ben Greenwell.  And I am sure there will be much more to learn as I go along.</a:t>
            </a:r>
          </a:p>
          <a:p>
            <a:pPr marL="0" marR="0" indent="0">
              <a:lnSpc>
                <a:spcPct val="115000"/>
              </a:lnSpc>
              <a:spcBef>
                <a:spcPts val="0"/>
              </a:spcBef>
              <a:spcAft>
                <a:spcPts val="1000"/>
              </a:spcAft>
              <a:buNone/>
            </a:pPr>
            <a:r>
              <a:rPr lang="en-US" sz="2900" dirty="0">
                <a:effectLst/>
                <a:latin typeface="Arial" panose="020B0604020202020204" pitchFamily="34" charset="0"/>
                <a:ea typeface="Calibri" panose="020F0502020204030204" pitchFamily="34" charset="0"/>
                <a:cs typeface="Arial" panose="020B0604020202020204" pitchFamily="34" charset="0"/>
              </a:rPr>
              <a:t>     In 2023 we had 3 burials:  Sue Kidder in February, Anthony Craven in June, and Gay Spencer in December.  And lots of inquiries on families buried there, and future reservations.  We also had a work day with lots of volunteers loading up trucks with debris.  We also had a service for Jan Luehrs in July.</a:t>
            </a:r>
          </a:p>
          <a:p>
            <a:pPr marL="0" marR="0" indent="0">
              <a:lnSpc>
                <a:spcPct val="115000"/>
              </a:lnSpc>
              <a:spcBef>
                <a:spcPts val="0"/>
              </a:spcBef>
              <a:spcAft>
                <a:spcPts val="1000"/>
              </a:spcAft>
              <a:buNone/>
            </a:pPr>
            <a:r>
              <a:rPr lang="en-US" sz="2900" dirty="0">
                <a:effectLst/>
                <a:latin typeface="Arial" panose="020B0604020202020204" pitchFamily="34" charset="0"/>
                <a:ea typeface="Calibri" panose="020F0502020204030204" pitchFamily="34" charset="0"/>
                <a:cs typeface="Arial" panose="020B0604020202020204" pitchFamily="34" charset="0"/>
              </a:rPr>
              <a:t>     Going forward, I would like to schedule 2 annual work days to freshen up the cemetery.  The first work day of the year would be on the Wednesday before Palm Sunday, to clean up before the Easter lilies arrive – this year falls on March 20.  And the second work day of the year would be on the last Wednesday in November, to clean up before the Christmas poinsettias arrive.  Note that this year that would fall on the day before Thanksgiving, so th</a:t>
            </a:r>
            <a:r>
              <a:rPr lang="en-US" sz="2900" dirty="0">
                <a:latin typeface="Arial" panose="020B0604020202020204" pitchFamily="34" charset="0"/>
                <a:ea typeface="Calibri" panose="020F0502020204030204" pitchFamily="34" charset="0"/>
                <a:cs typeface="Arial" panose="020B0604020202020204" pitchFamily="34" charset="0"/>
              </a:rPr>
              <a:t>e work day will move to the following week – December 4.</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A233C3-55AD-68DF-3592-8A71B6B87FE8}"/>
              </a:ext>
            </a:extLst>
          </p:cNvPr>
          <p:cNvSpPr>
            <a:spLocks noGrp="1"/>
          </p:cNvSpPr>
          <p:nvPr>
            <p:ph type="sldNum" sz="quarter" idx="12"/>
          </p:nvPr>
        </p:nvSpPr>
        <p:spPr/>
        <p:txBody>
          <a:bodyPr/>
          <a:lstStyle/>
          <a:p>
            <a:fld id="{152F3016-AA69-416D-BDB0-983B3F31D3A9}" type="slidenum">
              <a:rPr lang="en-US" smtClean="0"/>
              <a:t>28</a:t>
            </a:fld>
            <a:endParaRPr lang="en-US" dirty="0"/>
          </a:p>
        </p:txBody>
      </p:sp>
    </p:spTree>
    <p:extLst>
      <p:ext uri="{BB962C8B-B14F-4D97-AF65-F5344CB8AC3E}">
        <p14:creationId xmlns:p14="http://schemas.microsoft.com/office/powerpoint/2010/main" val="3357670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41B5-549A-1517-C5D4-AEA6EC6DF1C0}"/>
              </a:ext>
            </a:extLst>
          </p:cNvPr>
          <p:cNvSpPr>
            <a:spLocks noGrp="1"/>
          </p:cNvSpPr>
          <p:nvPr>
            <p:ph type="title"/>
          </p:nvPr>
        </p:nvSpPr>
        <p:spPr>
          <a:xfrm>
            <a:off x="838200" y="400294"/>
            <a:ext cx="10515600" cy="1325563"/>
          </a:xfrm>
        </p:spPr>
        <p:txBody>
          <a:bodyPr/>
          <a:lstStyle/>
          <a:p>
            <a:r>
              <a:rPr lang="en-US" dirty="0">
                <a:latin typeface="Times New Roman" panose="02020603050405020304" pitchFamily="18" charset="0"/>
                <a:cs typeface="Times New Roman" panose="02020603050405020304" pitchFamily="18" charset="0"/>
              </a:rPr>
              <a:t>             Cemetery Report, Cont’d.</a:t>
            </a:r>
            <a:endParaRPr lang="en-US" dirty="0"/>
          </a:p>
        </p:txBody>
      </p:sp>
      <p:sp>
        <p:nvSpPr>
          <p:cNvPr id="3" name="Content Placeholder 2">
            <a:extLst>
              <a:ext uri="{FF2B5EF4-FFF2-40B4-BE49-F238E27FC236}">
                <a16:creationId xmlns:a16="http://schemas.microsoft.com/office/drawing/2014/main" id="{F4FDD6D5-DEBF-E890-F56C-4FCEF3A2AC06}"/>
              </a:ext>
            </a:extLst>
          </p:cNvPr>
          <p:cNvSpPr>
            <a:spLocks noGrp="1"/>
          </p:cNvSpPr>
          <p:nvPr>
            <p:ph idx="1"/>
          </p:nvPr>
        </p:nvSpPr>
        <p:spPr/>
        <p:txBody>
          <a:bodyPr>
            <a:normAutofit fontScale="77500" lnSpcReduction="20000"/>
          </a:bodyPr>
          <a:lstStyle/>
          <a:p>
            <a:pPr marL="0" marR="0" indent="0">
              <a:lnSpc>
                <a:spcPct val="115000"/>
              </a:lnSpc>
              <a:spcBef>
                <a:spcPts val="0"/>
              </a:spcBef>
              <a:spcAft>
                <a:spcPts val="1000"/>
              </a:spcAft>
              <a:buNone/>
            </a:pP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600" dirty="0">
                <a:effectLst/>
                <a:latin typeface="Arial" panose="020B0604020202020204" pitchFamily="34" charset="0"/>
                <a:ea typeface="Calibri" panose="020F0502020204030204" pitchFamily="34" charset="0"/>
                <a:cs typeface="Arial" panose="020B0604020202020204" pitchFamily="34" charset="0"/>
              </a:rPr>
              <a:t>I also have some large projects in mind.  One is to clear along the wall running alongside Konawaena School Road…cutting down some African Tulip trees and stumps, clearing weedy brush…to make it easier for the mower.  Another is to clear along the wall between the cemetery and Wallace Hall…according to the map, there should be another grave under the pile of dirt and rocks that have accumulated.  It is our Kuleana to be mindful of the condition of the graves in that area.  These work days would also be on a Wednesday, to be announced in the </a:t>
            </a:r>
            <a:r>
              <a:rPr lang="en-US" sz="2600" dirty="0" err="1">
                <a:effectLst/>
                <a:latin typeface="Arial" panose="020B0604020202020204" pitchFamily="34" charset="0"/>
                <a:ea typeface="Calibri" panose="020F0502020204030204" pitchFamily="34" charset="0"/>
                <a:cs typeface="Arial" panose="020B0604020202020204" pitchFamily="34" charset="0"/>
              </a:rPr>
              <a:t>NuʻOli</a:t>
            </a:r>
            <a:r>
              <a:rPr lang="en-US" sz="2600" dirty="0">
                <a:effectLst/>
                <a:latin typeface="Arial" panose="020B0604020202020204" pitchFamily="34" charset="0"/>
                <a:ea typeface="Calibri" panose="020F0502020204030204" pitchFamily="34" charset="0"/>
                <a:cs typeface="Arial" panose="020B0604020202020204" pitchFamily="34" charset="0"/>
              </a:rPr>
              <a:t> and in church when scheduled.</a:t>
            </a:r>
          </a:p>
          <a:p>
            <a:pPr marL="0" marR="0" indent="0">
              <a:lnSpc>
                <a:spcPct val="115000"/>
              </a:lnSpc>
              <a:spcBef>
                <a:spcPts val="0"/>
              </a:spcBef>
              <a:spcAft>
                <a:spcPts val="100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     Since this is a new responsibility for me, I welcome any helpful suggestions and/or ideas going forward.</a:t>
            </a:r>
          </a:p>
          <a:p>
            <a:pPr marL="0" marR="0" indent="0">
              <a:lnSpc>
                <a:spcPct val="115000"/>
              </a:lnSpc>
              <a:spcBef>
                <a:spcPts val="0"/>
              </a:spcBef>
              <a:spcAft>
                <a:spcPts val="1000"/>
              </a:spcAft>
              <a:buNone/>
            </a:pPr>
            <a:r>
              <a:rPr lang="en-US" sz="2800" dirty="0">
                <a:effectLst/>
                <a:latin typeface="Arial" panose="020B0604020202020204" pitchFamily="34" charset="0"/>
                <a:ea typeface="Calibri" panose="020F0502020204030204" pitchFamily="34" charset="0"/>
                <a:cs typeface="Arial" panose="020B0604020202020204" pitchFamily="34" charset="0"/>
              </a:rPr>
              <a:t>						Mahalo,</a:t>
            </a:r>
          </a:p>
          <a:p>
            <a:pPr marL="0" marR="0" indent="0">
              <a:lnSpc>
                <a:spcPct val="115000"/>
              </a:lnSpc>
              <a:spcBef>
                <a:spcPts val="0"/>
              </a:spcBef>
              <a:spcAft>
                <a:spcPts val="1000"/>
              </a:spcAft>
              <a:buNone/>
            </a:pPr>
            <a:r>
              <a:rPr lang="en-US" sz="2800" dirty="0">
                <a:effectLst/>
                <a:latin typeface="Arial" panose="020B0604020202020204" pitchFamily="34" charset="0"/>
                <a:ea typeface="Calibri" panose="020F0502020204030204" pitchFamily="34" charset="0"/>
                <a:cs typeface="Arial" panose="020B0604020202020204" pitchFamily="34" charset="0"/>
              </a:rPr>
              <a:t>						Mona (Ewing) Gurrobat</a:t>
            </a:r>
          </a:p>
          <a:p>
            <a:endParaRPr lang="en-US" dirty="0"/>
          </a:p>
        </p:txBody>
      </p:sp>
      <p:sp>
        <p:nvSpPr>
          <p:cNvPr id="4" name="Slide Number Placeholder 3">
            <a:extLst>
              <a:ext uri="{FF2B5EF4-FFF2-40B4-BE49-F238E27FC236}">
                <a16:creationId xmlns:a16="http://schemas.microsoft.com/office/drawing/2014/main" id="{4105204E-A8A2-BA03-C0C1-0C330134E87D}"/>
              </a:ext>
            </a:extLst>
          </p:cNvPr>
          <p:cNvSpPr>
            <a:spLocks noGrp="1"/>
          </p:cNvSpPr>
          <p:nvPr>
            <p:ph type="sldNum" sz="quarter" idx="12"/>
          </p:nvPr>
        </p:nvSpPr>
        <p:spPr/>
        <p:txBody>
          <a:bodyPr/>
          <a:lstStyle/>
          <a:p>
            <a:fld id="{152F3016-AA69-416D-BDB0-983B3F31D3A9}" type="slidenum">
              <a:rPr lang="en-US" smtClean="0"/>
              <a:t>29</a:t>
            </a:fld>
            <a:endParaRPr lang="en-US" dirty="0"/>
          </a:p>
        </p:txBody>
      </p:sp>
    </p:spTree>
    <p:extLst>
      <p:ext uri="{BB962C8B-B14F-4D97-AF65-F5344CB8AC3E}">
        <p14:creationId xmlns:p14="http://schemas.microsoft.com/office/powerpoint/2010/main" val="148720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a:t>
            </a:r>
          </a:p>
        </p:txBody>
      </p:sp>
      <p:sp>
        <p:nvSpPr>
          <p:cNvPr id="3" name="Content Placeholder 2"/>
          <p:cNvSpPr>
            <a:spLocks noGrp="1"/>
          </p:cNvSpPr>
          <p:nvPr>
            <p:ph sz="half" idx="1"/>
          </p:nvPr>
        </p:nvSpPr>
        <p:spPr/>
        <p:txBody>
          <a:bodyPr>
            <a:normAutofit fontScale="92500"/>
          </a:bodyPr>
          <a:lstStyle/>
          <a:p>
            <a:pPr>
              <a:buFont typeface="Wingdings"/>
              <a:buChar char="Ø"/>
            </a:pPr>
            <a:r>
              <a:rPr lang="en-US" dirty="0">
                <a:latin typeface="Times New Roman" panose="02020603050405020304" pitchFamily="18" charset="0"/>
                <a:cs typeface="Times New Roman" panose="02020603050405020304" pitchFamily="18" charset="0"/>
              </a:rPr>
              <a:t>Reports</a:t>
            </a:r>
          </a:p>
          <a:p>
            <a:pPr lvl="1">
              <a:buFont typeface="Wingdings"/>
              <a:buChar char="Ø"/>
            </a:pPr>
            <a:r>
              <a:rPr lang="en-US" dirty="0">
                <a:latin typeface="Times New Roman" panose="02020603050405020304" pitchFamily="18" charset="0"/>
                <a:cs typeface="Times New Roman" panose="02020603050405020304" pitchFamily="18" charset="0"/>
              </a:rPr>
              <a:t>Vicar</a:t>
            </a:r>
          </a:p>
          <a:p>
            <a:pPr lvl="1">
              <a:buFont typeface="Wingdings"/>
              <a:buChar char="Ø"/>
            </a:pPr>
            <a:r>
              <a:rPr lang="en-US" dirty="0">
                <a:latin typeface="Times New Roman" panose="02020603050405020304" pitchFamily="18" charset="0"/>
                <a:cs typeface="Times New Roman" panose="02020603050405020304" pitchFamily="18" charset="0"/>
              </a:rPr>
              <a:t>Bishop’s Warden</a:t>
            </a:r>
          </a:p>
          <a:p>
            <a:pPr lvl="1">
              <a:buFont typeface="Wingdings"/>
              <a:buChar char="Ø"/>
            </a:pPr>
            <a:r>
              <a:rPr lang="en-US" dirty="0">
                <a:latin typeface="Times New Roman" panose="02020603050405020304" pitchFamily="18" charset="0"/>
                <a:cs typeface="Times New Roman" panose="02020603050405020304" pitchFamily="18" charset="0"/>
              </a:rPr>
              <a:t>Junior Warden’s</a:t>
            </a:r>
          </a:p>
          <a:p>
            <a:pPr lvl="1">
              <a:buFont typeface="Wingdings"/>
              <a:buChar char="Ø"/>
            </a:pPr>
            <a:r>
              <a:rPr lang="en-US" dirty="0">
                <a:latin typeface="Times New Roman" panose="02020603050405020304" pitchFamily="18" charset="0"/>
                <a:cs typeface="Times New Roman" panose="02020603050405020304" pitchFamily="18" charset="0"/>
              </a:rPr>
              <a:t>Treasurer Report</a:t>
            </a:r>
          </a:p>
          <a:p>
            <a:pPr marL="457200" lvl="1" indent="0">
              <a:buNone/>
            </a:pPr>
            <a:endParaRPr lang="en-US" sz="1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72200" y="1572126"/>
            <a:ext cx="5181600" cy="4920749"/>
          </a:xfrm>
        </p:spPr>
        <p:txBody>
          <a:bodyPr>
            <a:normAutofit fontScale="92500"/>
          </a:bodyPr>
          <a:lstStyle/>
          <a:p>
            <a:pPr>
              <a:buFont typeface="Wingdings"/>
              <a:buChar char="Ø"/>
            </a:pPr>
            <a:r>
              <a:rPr lang="en-US" dirty="0">
                <a:latin typeface="Times New Roman" panose="02020603050405020304" pitchFamily="18" charset="0"/>
                <a:cs typeface="Times New Roman" panose="02020603050405020304" pitchFamily="18" charset="0"/>
              </a:rPr>
              <a:t>Committee Reports/Other Business</a:t>
            </a:r>
          </a:p>
          <a:p>
            <a:pPr lvl="1">
              <a:buFont typeface="Wingdings"/>
              <a:buChar char="Ø"/>
            </a:pPr>
            <a:r>
              <a:rPr lang="en-US" dirty="0">
                <a:latin typeface="Times New Roman" panose="02020603050405020304" pitchFamily="18" charset="0"/>
                <a:cs typeface="Times New Roman" panose="02020603050405020304" pitchFamily="18" charset="0"/>
              </a:rPr>
              <a:t>Altar Guild</a:t>
            </a:r>
          </a:p>
          <a:p>
            <a:pPr lvl="1">
              <a:buFont typeface="Wingdings"/>
              <a:buChar char="Ø"/>
            </a:pPr>
            <a:r>
              <a:rPr lang="en-US" dirty="0">
                <a:latin typeface="Times New Roman" panose="02020603050405020304" pitchFamily="18" charset="0"/>
                <a:cs typeface="Times New Roman" panose="02020603050405020304" pitchFamily="18" charset="0"/>
              </a:rPr>
              <a:t>Cemetery</a:t>
            </a:r>
          </a:p>
          <a:p>
            <a:pPr lvl="1">
              <a:buFont typeface="Wingdings"/>
              <a:buChar char="Ø"/>
            </a:pPr>
            <a:r>
              <a:rPr lang="en-US" dirty="0">
                <a:latin typeface="Times New Roman" panose="02020603050405020304" pitchFamily="18" charset="0"/>
                <a:cs typeface="Times New Roman" panose="02020603050405020304" pitchFamily="18" charset="0"/>
              </a:rPr>
              <a:t>Christian Education</a:t>
            </a:r>
          </a:p>
          <a:p>
            <a:pPr lvl="1">
              <a:buFont typeface="Wingdings"/>
              <a:buChar char="Ø"/>
            </a:pPr>
            <a:r>
              <a:rPr lang="en-US" dirty="0">
                <a:latin typeface="Times New Roman" panose="02020603050405020304" pitchFamily="18" charset="0"/>
                <a:cs typeface="Times New Roman" panose="02020603050405020304" pitchFamily="18" charset="0"/>
              </a:rPr>
              <a:t>Communications and Nu’Oli</a:t>
            </a:r>
          </a:p>
          <a:p>
            <a:pPr lvl="1">
              <a:buFont typeface="Wingdings"/>
              <a:buChar char="Ø"/>
            </a:pPr>
            <a:r>
              <a:rPr lang="en-US" dirty="0">
                <a:latin typeface="Times New Roman" panose="02020603050405020304" pitchFamily="18" charset="0"/>
                <a:cs typeface="Times New Roman" panose="02020603050405020304" pitchFamily="18" charset="0"/>
              </a:rPr>
              <a:t>Hospitality</a:t>
            </a:r>
          </a:p>
          <a:p>
            <a:pPr lvl="1">
              <a:buFont typeface="Wingdings"/>
              <a:buChar char="Ø"/>
            </a:pPr>
            <a:r>
              <a:rPr lang="en-US" dirty="0">
                <a:latin typeface="Times New Roman" panose="02020603050405020304" pitchFamily="18" charset="0"/>
                <a:cs typeface="Times New Roman" panose="02020603050405020304" pitchFamily="18" charset="0"/>
              </a:rPr>
              <a:t>Nominating</a:t>
            </a:r>
          </a:p>
          <a:p>
            <a:pPr lvl="1">
              <a:buFont typeface="Wingdings"/>
              <a:buChar char="Ø"/>
            </a:pPr>
            <a:r>
              <a:rPr lang="en-US" dirty="0">
                <a:latin typeface="Times New Roman" panose="02020603050405020304" pitchFamily="18" charset="0"/>
                <a:cs typeface="Times New Roman" panose="02020603050405020304" pitchFamily="18" charset="0"/>
              </a:rPr>
              <a:t>Outreach (and in Vicar’s report)</a:t>
            </a:r>
          </a:p>
          <a:p>
            <a:pPr lvl="1">
              <a:buFont typeface="Wingdings"/>
              <a:buChar char="Ø"/>
            </a:pPr>
            <a:r>
              <a:rPr lang="en-US" dirty="0">
                <a:latin typeface="Times New Roman" panose="02020603050405020304" pitchFamily="18" charset="0"/>
                <a:cs typeface="Times New Roman" panose="02020603050405020304" pitchFamily="18" charset="0"/>
              </a:rPr>
              <a:t>Pastoral Care</a:t>
            </a:r>
          </a:p>
          <a:p>
            <a:pPr lvl="1">
              <a:buFont typeface="Wingdings"/>
              <a:buChar char="Ø"/>
            </a:pPr>
            <a:r>
              <a:rPr lang="en-US" dirty="0">
                <a:latin typeface="Times New Roman" panose="02020603050405020304" pitchFamily="18" charset="0"/>
                <a:cs typeface="Times New Roman" panose="02020603050405020304" pitchFamily="18" charset="0"/>
              </a:rPr>
              <a:t>Worship</a:t>
            </a:r>
          </a:p>
          <a:p>
            <a:pPr lvl="1">
              <a:buFont typeface="Wingdings"/>
              <a:buChar char="Ø"/>
            </a:pPr>
            <a:r>
              <a:rPr lang="en-US" dirty="0">
                <a:latin typeface="Times New Roman" panose="02020603050405020304" pitchFamily="18" charset="0"/>
                <a:cs typeface="Times New Roman" panose="02020603050405020304" pitchFamily="18" charset="0"/>
              </a:rPr>
              <a:t>Old Business</a:t>
            </a:r>
          </a:p>
          <a:p>
            <a:pPr lvl="1">
              <a:buFont typeface="Wingdings"/>
              <a:buChar char="Ø"/>
            </a:pPr>
            <a:r>
              <a:rPr lang="en-US" dirty="0">
                <a:latin typeface="Times New Roman" panose="02020603050405020304" pitchFamily="18" charset="0"/>
                <a:cs typeface="Times New Roman" panose="02020603050405020304" pitchFamily="18" charset="0"/>
              </a:rPr>
              <a:t>New Business, Nominations &amp;Voting</a:t>
            </a:r>
          </a:p>
          <a:p>
            <a:pPr lvl="1">
              <a:buFont typeface="Wingdings"/>
              <a:buChar char="Ø"/>
            </a:pPr>
            <a:r>
              <a:rPr lang="en-US" dirty="0">
                <a:latin typeface="Times New Roman" panose="02020603050405020304" pitchFamily="18" charset="0"/>
                <a:cs typeface="Times New Roman" panose="02020603050405020304" pitchFamily="18" charset="0"/>
              </a:rPr>
              <a:t>Adjourn</a:t>
            </a:r>
          </a:p>
        </p:txBody>
      </p:sp>
      <p:sp>
        <p:nvSpPr>
          <p:cNvPr id="5" name="Slide Number Placeholder 4">
            <a:extLst>
              <a:ext uri="{FF2B5EF4-FFF2-40B4-BE49-F238E27FC236}">
                <a16:creationId xmlns:a16="http://schemas.microsoft.com/office/drawing/2014/main" id="{B0F55A78-D383-5BA4-F3BA-AC5452296A7B}"/>
              </a:ext>
            </a:extLst>
          </p:cNvPr>
          <p:cNvSpPr>
            <a:spLocks noGrp="1"/>
          </p:cNvSpPr>
          <p:nvPr>
            <p:ph type="sldNum" sz="quarter" idx="12"/>
          </p:nvPr>
        </p:nvSpPr>
        <p:spPr/>
        <p:txBody>
          <a:bodyPr/>
          <a:lstStyle/>
          <a:p>
            <a:fld id="{152F3016-AA69-416D-BDB0-983B3F31D3A9}" type="slidenum">
              <a:rPr lang="en-US" smtClean="0"/>
              <a:t>3</a:t>
            </a:fld>
            <a:endParaRPr lang="en-US" dirty="0"/>
          </a:p>
        </p:txBody>
      </p:sp>
    </p:spTree>
    <p:extLst>
      <p:ext uri="{BB962C8B-B14F-4D97-AF65-F5344CB8AC3E}">
        <p14:creationId xmlns:p14="http://schemas.microsoft.com/office/powerpoint/2010/main" val="1547269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1FF1-363C-49DB-B9CF-844AB8A34A91}"/>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Christian Education</a:t>
            </a:r>
          </a:p>
        </p:txBody>
      </p:sp>
      <p:sp>
        <p:nvSpPr>
          <p:cNvPr id="3" name="Content Placeholder 2">
            <a:extLst>
              <a:ext uri="{FF2B5EF4-FFF2-40B4-BE49-F238E27FC236}">
                <a16:creationId xmlns:a16="http://schemas.microsoft.com/office/drawing/2014/main" id="{5A2EDDCA-3D3E-4D34-8850-DB27F85F56E3}"/>
              </a:ext>
            </a:extLst>
          </p:cNvPr>
          <p:cNvSpPr>
            <a:spLocks noGrp="1"/>
          </p:cNvSpPr>
          <p:nvPr>
            <p:ph idx="1"/>
          </p:nvPr>
        </p:nvSpPr>
        <p:spPr/>
        <p:txBody>
          <a:bodyPr>
            <a:normAutofit/>
          </a:bodyPr>
          <a:lstStyle/>
          <a:p>
            <a:pPr marL="0" marR="0" algn="ctr">
              <a:lnSpc>
                <a:spcPct val="107000"/>
              </a:lnSpc>
              <a:spcBef>
                <a:spcPts val="0"/>
              </a:spcBef>
              <a:spcAft>
                <a:spcPts val="800"/>
              </a:spcAft>
            </a:pPr>
            <a:endParaRPr lang="en-US" sz="2000" kern="150" dirty="0">
              <a:effectLst/>
              <a:latin typeface="Arial" panose="020B0604020202020204" pitchFamily="34" charset="0"/>
              <a:ea typeface="SimSun" panose="02010600030101010101" pitchFamily="2" charset="-122"/>
              <a:cs typeface="Arial" panose="020B0604020202020204" pitchFamily="34" charset="0"/>
            </a:endParaRPr>
          </a:p>
          <a:p>
            <a:pPr marL="0" marR="0" algn="ctr">
              <a:lnSpc>
                <a:spcPct val="107000"/>
              </a:lnSpc>
              <a:spcBef>
                <a:spcPts val="0"/>
              </a:spcBef>
              <a:spcAft>
                <a:spcPts val="800"/>
              </a:spcAft>
            </a:pPr>
            <a:endParaRPr lang="en-US" sz="2000" kern="150" dirty="0">
              <a:latin typeface="Arial" panose="020B0604020202020204" pitchFamily="34" charset="0"/>
              <a:ea typeface="SimSun" panose="02010600030101010101" pitchFamily="2" charset="-122"/>
              <a:cs typeface="Arial" panose="020B0604020202020204" pitchFamily="34" charset="0"/>
            </a:endParaRPr>
          </a:p>
          <a:p>
            <a:pPr marL="0" marR="0" algn="ctr">
              <a:lnSpc>
                <a:spcPct val="107000"/>
              </a:lnSpc>
              <a:spcBef>
                <a:spcPts val="0"/>
              </a:spcBef>
              <a:spcAft>
                <a:spcPts val="800"/>
              </a:spcAft>
            </a:pPr>
            <a:r>
              <a:rPr lang="en-US" sz="2000" kern="150" dirty="0">
                <a:effectLst/>
                <a:latin typeface="Arial" panose="020B0604020202020204" pitchFamily="34" charset="0"/>
                <a:ea typeface="SimSun" panose="02010600030101010101" pitchFamily="2" charset="-122"/>
                <a:cs typeface="Arial" panose="020B0604020202020204" pitchFamily="34" charset="0"/>
              </a:rPr>
              <a:t>Adult education classes were offered in Lent, and through the Spring of 2023.  We studied the Biblical Book of James.  Classes were taught by the Vicar and by Vance and Bethyl Shepperson.   We currently do not have “Sunday School” classes for young people.</a:t>
            </a:r>
          </a:p>
          <a:p>
            <a:pPr marL="0" marR="0" indent="0">
              <a:spcBef>
                <a:spcPts val="0"/>
              </a:spcBef>
              <a:spcAft>
                <a:spcPts val="0"/>
              </a:spcAft>
              <a:buNone/>
            </a:pPr>
            <a:r>
              <a:rPr lang="en-US" sz="2000" kern="150" dirty="0">
                <a:effectLst/>
                <a:latin typeface="Arial" panose="020B0604020202020204" pitchFamily="34" charset="0"/>
                <a:ea typeface="SimSun" panose="02010600030101010101" pitchFamily="2" charset="-122"/>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5000"/>
              </a:lnSpc>
              <a:spcBef>
                <a:spcPts val="0"/>
              </a:spcBef>
              <a:spcAft>
                <a:spcPts val="800"/>
              </a:spcAft>
              <a:buNone/>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C99DA8B-2885-C14A-7FDD-C8DB97E03265}"/>
              </a:ext>
            </a:extLst>
          </p:cNvPr>
          <p:cNvSpPr>
            <a:spLocks noGrp="1"/>
          </p:cNvSpPr>
          <p:nvPr>
            <p:ph type="sldNum" sz="quarter" idx="12"/>
          </p:nvPr>
        </p:nvSpPr>
        <p:spPr/>
        <p:txBody>
          <a:bodyPr/>
          <a:lstStyle/>
          <a:p>
            <a:fld id="{152F3016-AA69-416D-BDB0-983B3F31D3A9}" type="slidenum">
              <a:rPr lang="en-US" smtClean="0"/>
              <a:t>30</a:t>
            </a:fld>
            <a:endParaRPr lang="en-US" dirty="0"/>
          </a:p>
        </p:txBody>
      </p:sp>
    </p:spTree>
    <p:extLst>
      <p:ext uri="{BB962C8B-B14F-4D97-AF65-F5344CB8AC3E}">
        <p14:creationId xmlns:p14="http://schemas.microsoft.com/office/powerpoint/2010/main" val="346303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0FF-C6D3-4599-BCC0-FA33DC0C9BBC}"/>
              </a:ext>
            </a:extLst>
          </p:cNvPr>
          <p:cNvSpPr>
            <a:spLocks noGrp="1"/>
          </p:cNvSpPr>
          <p:nvPr>
            <p:ph type="title"/>
          </p:nvPr>
        </p:nvSpPr>
        <p:spPr>
          <a:xfrm>
            <a:off x="838200" y="447811"/>
            <a:ext cx="10515600" cy="1325563"/>
          </a:xfrm>
        </p:spPr>
        <p:txBody>
          <a:bodyPr/>
          <a:lstStyle/>
          <a:p>
            <a:pPr algn="ctr"/>
            <a:r>
              <a:rPr lang="en-US" dirty="0">
                <a:latin typeface="Times New Roman" panose="02020603050405020304" pitchFamily="18" charset="0"/>
                <a:cs typeface="Times New Roman" panose="02020603050405020304" pitchFamily="18" charset="0"/>
              </a:rPr>
              <a:t>Communications Committee 2024</a:t>
            </a:r>
          </a:p>
        </p:txBody>
      </p:sp>
      <p:sp>
        <p:nvSpPr>
          <p:cNvPr id="3" name="Content Placeholder 2">
            <a:extLst>
              <a:ext uri="{FF2B5EF4-FFF2-40B4-BE49-F238E27FC236}">
                <a16:creationId xmlns:a16="http://schemas.microsoft.com/office/drawing/2014/main" id="{45A4E4AC-9C4E-4946-9C45-D8A41DDE3FDC}"/>
              </a:ext>
            </a:extLst>
          </p:cNvPr>
          <p:cNvSpPr>
            <a:spLocks noGrp="1"/>
          </p:cNvSpPr>
          <p:nvPr>
            <p:ph idx="1"/>
          </p:nvPr>
        </p:nvSpPr>
        <p:spPr>
          <a:xfrm>
            <a:off x="933994" y="1773374"/>
            <a:ext cx="10515600" cy="4351338"/>
          </a:xfrm>
        </p:spPr>
        <p:txBody>
          <a:bodyPr>
            <a:normAutofit fontScale="25000" lnSpcReduction="20000"/>
          </a:bodyPr>
          <a:lstStyle/>
          <a:p>
            <a:pPr marR="0">
              <a:lnSpc>
                <a:spcPct val="170000"/>
              </a:lnSpc>
              <a:spcBef>
                <a:spcPts val="0"/>
              </a:spcBef>
              <a:spcAft>
                <a:spcPts val="0"/>
              </a:spcAft>
              <a:buFont typeface="Wingdings" panose="05000000000000000000" pitchFamily="2" charset="2"/>
              <a:buChar char="Ø"/>
            </a:pPr>
            <a:r>
              <a:rPr lang="en-US" sz="7200" b="1" dirty="0">
                <a:ln>
                  <a:noFill/>
                </a:ln>
                <a:solidFill>
                  <a:srgbClr val="000000"/>
                </a:solidFill>
                <a:effectLst/>
                <a:latin typeface="Arial" panose="020B0604020202020204" pitchFamily="34" charset="0"/>
                <a:ea typeface="Arial Unicode MS"/>
                <a:cs typeface="Arial" panose="020B0604020202020204" pitchFamily="34" charset="0"/>
              </a:rPr>
              <a:t>Members:  Janet Britt, </a:t>
            </a:r>
            <a:r>
              <a:rPr lang="en-US" sz="7200" b="1" dirty="0">
                <a:solidFill>
                  <a:srgbClr val="000000"/>
                </a:solidFill>
                <a:latin typeface="Arial" panose="020B0604020202020204" pitchFamily="34" charset="0"/>
                <a:ea typeface="Arial Unicode MS"/>
                <a:cs typeface="Arial" panose="020B0604020202020204" pitchFamily="34" charset="0"/>
              </a:rPr>
              <a:t>Chris Fraley, Jeanne West, </a:t>
            </a:r>
            <a:r>
              <a:rPr lang="en-US" sz="7200" b="1" dirty="0">
                <a:ln>
                  <a:noFill/>
                </a:ln>
                <a:solidFill>
                  <a:srgbClr val="000000"/>
                </a:solidFill>
                <a:effectLst/>
                <a:latin typeface="Arial" panose="020B0604020202020204" pitchFamily="34" charset="0"/>
                <a:ea typeface="Arial Unicode MS"/>
                <a:cs typeface="Arial" panose="020B0604020202020204" pitchFamily="34" charset="0"/>
              </a:rPr>
              <a:t>Kate Winter</a:t>
            </a:r>
          </a:p>
          <a:p>
            <a:pPr marL="0" indent="0">
              <a:lnSpc>
                <a:spcPct val="170000"/>
              </a:lnSpc>
              <a:spcBef>
                <a:spcPts val="0"/>
              </a:spcBef>
              <a:buNone/>
            </a:pPr>
            <a:endParaRPr lang="en-US" sz="7200" b="1" dirty="0">
              <a:ln>
                <a:noFill/>
              </a:ln>
              <a:solidFill>
                <a:srgbClr val="000000"/>
              </a:solidFill>
              <a:effectLst/>
              <a:latin typeface="Arial" panose="020B0604020202020204" pitchFamily="34" charset="0"/>
              <a:ea typeface="Arial Unicode MS"/>
              <a:cs typeface="Arial" panose="020B0604020202020204" pitchFamily="34" charset="0"/>
            </a:endParaRPr>
          </a:p>
          <a:p>
            <a:pPr marL="0" indent="0">
              <a:lnSpc>
                <a:spcPct val="170000"/>
              </a:lnSpc>
              <a:spcBef>
                <a:spcPts val="0"/>
              </a:spcBef>
              <a:buNone/>
            </a:pPr>
            <a:r>
              <a:rPr lang="en-US" sz="7200" dirty="0">
                <a:ln>
                  <a:noFill/>
                </a:ln>
                <a:solidFill>
                  <a:srgbClr val="000000"/>
                </a:solidFill>
                <a:effectLst/>
                <a:latin typeface="Arial" panose="020B0604020202020204" pitchFamily="34" charset="0"/>
                <a:ea typeface="Arial Unicode MS"/>
                <a:cs typeface="Arial" panose="020B0604020202020204" pitchFamily="34" charset="0"/>
              </a:rPr>
              <a:t> &gt; </a:t>
            </a:r>
            <a:r>
              <a:rPr lang="en-US" sz="6400" dirty="0">
                <a:effectLst/>
                <a:latin typeface="Arial" panose="020B0604020202020204" pitchFamily="34" charset="0"/>
                <a:ea typeface="Georgia" panose="02040502050405020303" pitchFamily="18" charset="0"/>
                <a:cs typeface="Arial" panose="020B0604020202020204" pitchFamily="34" charset="0"/>
              </a:rPr>
              <a:t>Jeanne</a:t>
            </a:r>
            <a:r>
              <a:rPr lang="en-US" sz="6400" spc="-15"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West</a:t>
            </a:r>
            <a:r>
              <a:rPr lang="en-US" sz="6400" spc="200"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and</a:t>
            </a:r>
            <a:r>
              <a:rPr lang="en-US" sz="6400" spc="-15"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Chris</a:t>
            </a:r>
            <a:r>
              <a:rPr lang="en-US" sz="6400" spc="-15"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Fraley</a:t>
            </a:r>
            <a:r>
              <a:rPr lang="en-US" sz="6400" spc="-15"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have</a:t>
            </a:r>
            <a:r>
              <a:rPr lang="en-US" sz="6400" spc="-15"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done</a:t>
            </a:r>
            <a:r>
              <a:rPr lang="en-US" sz="6400" spc="-15"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a</a:t>
            </a:r>
            <a:r>
              <a:rPr lang="en-US" sz="6400" spc="-15"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meticulous</a:t>
            </a:r>
            <a:r>
              <a:rPr lang="en-US" sz="6400" spc="-20"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job</a:t>
            </a:r>
            <a:r>
              <a:rPr lang="en-US" sz="6400" spc="-15"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of</a:t>
            </a:r>
            <a:r>
              <a:rPr lang="en-US" sz="6400" spc="-15"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managing</a:t>
            </a:r>
            <a:r>
              <a:rPr lang="en-US" sz="6400" spc="-15"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the church website on the WordPress</a:t>
            </a:r>
          </a:p>
          <a:p>
            <a:pPr marL="0" indent="0">
              <a:lnSpc>
                <a:spcPct val="170000"/>
              </a:lnSpc>
              <a:spcBef>
                <a:spcPts val="0"/>
              </a:spcBef>
              <a:buNone/>
            </a:pPr>
            <a:r>
              <a:rPr lang="en-US" sz="6400" dirty="0">
                <a:effectLst/>
                <a:latin typeface="Arial" panose="020B0604020202020204" pitchFamily="34" charset="0"/>
                <a:ea typeface="Georgia" panose="02040502050405020303" pitchFamily="18" charset="0"/>
                <a:cs typeface="Arial" panose="020B0604020202020204" pitchFamily="34" charset="0"/>
              </a:rPr>
              <a:t>     platform. Updates and other changes have been appreciated by visitors to the site and parishioners who</a:t>
            </a:r>
          </a:p>
          <a:p>
            <a:pPr marL="0" indent="0">
              <a:lnSpc>
                <a:spcPct val="170000"/>
              </a:lnSpc>
              <a:spcBef>
                <a:spcPts val="0"/>
              </a:spcBef>
              <a:buNone/>
            </a:pPr>
            <a:r>
              <a:rPr lang="en-US" sz="6400" dirty="0">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depend on it.</a:t>
            </a:r>
            <a:r>
              <a:rPr lang="en-US" sz="6400" spc="200"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In addition to her many People’s Warden activities, Jeanne has also taken on most of the</a:t>
            </a:r>
          </a:p>
          <a:p>
            <a:pPr marL="0" indent="0">
              <a:lnSpc>
                <a:spcPct val="170000"/>
              </a:lnSpc>
              <a:spcBef>
                <a:spcPts val="0"/>
              </a:spcBef>
              <a:buNone/>
            </a:pPr>
            <a:r>
              <a:rPr lang="en-US" sz="6400" dirty="0">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 campaign for our annual fund-raising.</a:t>
            </a:r>
          </a:p>
          <a:p>
            <a:pPr marL="0" indent="0">
              <a:lnSpc>
                <a:spcPct val="170000"/>
              </a:lnSpc>
              <a:spcBef>
                <a:spcPts val="0"/>
              </a:spcBef>
              <a:buNone/>
            </a:pPr>
            <a:endParaRPr lang="en-US" sz="6400" dirty="0">
              <a:effectLst/>
              <a:latin typeface="Arial" panose="020B0604020202020204" pitchFamily="34" charset="0"/>
              <a:ea typeface="Georgia" panose="02040502050405020303" pitchFamily="18" charset="0"/>
              <a:cs typeface="Arial" panose="020B0604020202020204" pitchFamily="34" charset="0"/>
            </a:endParaRPr>
          </a:p>
          <a:p>
            <a:pPr marL="0" marR="0" indent="0">
              <a:lnSpc>
                <a:spcPct val="170000"/>
              </a:lnSpc>
              <a:spcBef>
                <a:spcPts val="0"/>
              </a:spcBef>
              <a:spcAft>
                <a:spcPts val="0"/>
              </a:spcAft>
              <a:buNone/>
            </a:pPr>
            <a:r>
              <a:rPr lang="en-US" sz="6400" dirty="0">
                <a:effectLst/>
                <a:latin typeface="Arial" panose="020B0604020202020204" pitchFamily="34" charset="0"/>
                <a:ea typeface="Georgia" panose="02040502050405020303" pitchFamily="18" charset="0"/>
                <a:cs typeface="Arial" panose="020B0604020202020204" pitchFamily="34" charset="0"/>
              </a:rPr>
              <a:t> </a:t>
            </a:r>
            <a:r>
              <a:rPr lang="en-US" sz="6600" dirty="0">
                <a:ln>
                  <a:noFill/>
                </a:ln>
                <a:solidFill>
                  <a:srgbClr val="000000"/>
                </a:solidFill>
                <a:effectLst/>
                <a:latin typeface="Arial" panose="020B0604020202020204" pitchFamily="34" charset="0"/>
                <a:ea typeface="Arial Unicode MS"/>
                <a:cs typeface="Arial" panose="020B0604020202020204" pitchFamily="34" charset="0"/>
              </a:rPr>
              <a:t>&gt;</a:t>
            </a:r>
            <a:r>
              <a:rPr lang="en-US" sz="6400" dirty="0">
                <a:effectLst/>
                <a:latin typeface="Arial" panose="020B0604020202020204" pitchFamily="34" charset="0"/>
                <a:ea typeface="Georgia" panose="02040502050405020303" pitchFamily="18" charset="0"/>
                <a:cs typeface="Arial" panose="020B0604020202020204" pitchFamily="34" charset="0"/>
              </a:rPr>
              <a:t>  We regularly have 8 to 12 people joining our Zoom each Sunday providing an opportunity for many to join in.</a:t>
            </a:r>
            <a:r>
              <a:rPr lang="en-US" sz="6400" spc="200" dirty="0">
                <a:effectLst/>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A</a:t>
            </a:r>
          </a:p>
          <a:p>
            <a:pPr marL="0" marR="0" indent="0">
              <a:lnSpc>
                <a:spcPct val="170000"/>
              </a:lnSpc>
              <a:spcBef>
                <a:spcPts val="0"/>
              </a:spcBef>
              <a:spcAft>
                <a:spcPts val="0"/>
              </a:spcAft>
              <a:buNone/>
            </a:pPr>
            <a:r>
              <a:rPr lang="en-US" sz="6400" dirty="0">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 community of Zoomers has formed, and folk usually gather a few minutes early to chat before the service</a:t>
            </a:r>
          </a:p>
          <a:p>
            <a:pPr marL="0" marR="0" indent="0">
              <a:lnSpc>
                <a:spcPct val="170000"/>
              </a:lnSpc>
              <a:spcBef>
                <a:spcPts val="0"/>
              </a:spcBef>
              <a:spcAft>
                <a:spcPts val="0"/>
              </a:spcAft>
              <a:buNone/>
            </a:pPr>
            <a:r>
              <a:rPr lang="en-US" sz="6400" dirty="0">
                <a:latin typeface="Arial" panose="020B0604020202020204" pitchFamily="34" charset="0"/>
                <a:ea typeface="Georgia" panose="02040502050405020303" pitchFamily="18" charset="0"/>
                <a:cs typeface="Arial" panose="020B0604020202020204" pitchFamily="34" charset="0"/>
              </a:rPr>
              <a:t>     </a:t>
            </a:r>
            <a:r>
              <a:rPr lang="en-US" sz="6400" dirty="0">
                <a:effectLst/>
                <a:latin typeface="Arial" panose="020B0604020202020204" pitchFamily="34" charset="0"/>
                <a:ea typeface="Georgia" panose="02040502050405020303" pitchFamily="18" charset="0"/>
                <a:cs typeface="Arial" panose="020B0604020202020204" pitchFamily="34" charset="0"/>
              </a:rPr>
              <a:t> begins.</a:t>
            </a:r>
            <a:endParaRPr lang="en-US" sz="6400" dirty="0">
              <a:ln>
                <a:noFill/>
              </a:ln>
              <a:solidFill>
                <a:srgbClr val="000000"/>
              </a:solidFill>
              <a:effectLst/>
              <a:latin typeface="Arial" panose="020B0604020202020204" pitchFamily="34" charset="0"/>
              <a:ea typeface="Arial Unicode MS"/>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824BF360-034C-458B-E153-83C0F8CCFA6E}"/>
              </a:ext>
            </a:extLst>
          </p:cNvPr>
          <p:cNvSpPr>
            <a:spLocks noGrp="1"/>
          </p:cNvSpPr>
          <p:nvPr>
            <p:ph type="sldNum" sz="quarter" idx="12"/>
          </p:nvPr>
        </p:nvSpPr>
        <p:spPr/>
        <p:txBody>
          <a:bodyPr/>
          <a:lstStyle/>
          <a:p>
            <a:fld id="{152F3016-AA69-416D-BDB0-983B3F31D3A9}" type="slidenum">
              <a:rPr lang="en-US" smtClean="0"/>
              <a:t>31</a:t>
            </a:fld>
            <a:endParaRPr lang="en-US" dirty="0"/>
          </a:p>
        </p:txBody>
      </p:sp>
    </p:spTree>
    <p:extLst>
      <p:ext uri="{BB962C8B-B14F-4D97-AF65-F5344CB8AC3E}">
        <p14:creationId xmlns:p14="http://schemas.microsoft.com/office/powerpoint/2010/main" val="912511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5AFA5-9F9A-B119-72DF-16F39C34078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Communications Comm. (cont’d.)</a:t>
            </a:r>
            <a:endParaRPr lang="en-US" dirty="0"/>
          </a:p>
        </p:txBody>
      </p:sp>
      <p:sp>
        <p:nvSpPr>
          <p:cNvPr id="3" name="Content Placeholder 2">
            <a:extLst>
              <a:ext uri="{FF2B5EF4-FFF2-40B4-BE49-F238E27FC236}">
                <a16:creationId xmlns:a16="http://schemas.microsoft.com/office/drawing/2014/main" id="{EAF8E9C0-E240-000E-194E-AED844F2184D}"/>
              </a:ext>
            </a:extLst>
          </p:cNvPr>
          <p:cNvSpPr>
            <a:spLocks noGrp="1"/>
          </p:cNvSpPr>
          <p:nvPr>
            <p:ph idx="1"/>
          </p:nvPr>
        </p:nvSpPr>
        <p:spPr/>
        <p:txBody>
          <a:bodyPr>
            <a:normAutofit/>
          </a:bodyPr>
          <a:lstStyle/>
          <a:p>
            <a:pPr>
              <a:lnSpc>
                <a:spcPct val="150000"/>
              </a:lnSpc>
              <a:buFont typeface="Wingdings" panose="05000000000000000000" pitchFamily="2" charset="2"/>
              <a:buChar char="Ø"/>
            </a:pPr>
            <a:r>
              <a:rPr lang="en-US" sz="1600" dirty="0">
                <a:solidFill>
                  <a:srgbClr val="000000"/>
                </a:solidFill>
                <a:latin typeface="Arial" panose="020B0604020202020204" pitchFamily="34" charset="0"/>
                <a:ea typeface="Arial Unicode MS"/>
                <a:cs typeface="Arial" panose="020B0604020202020204" pitchFamily="34" charset="0"/>
              </a:rPr>
              <a:t>The gate at the entrance to the parking lot finally has a new sign that is more specific and welcoming than the old one. The shield of the Episcopal Church clearly identifies the space on the metal sign, and inclusion of Punana Leo includes that important ministry. The potted plants are growing well and soften the feel of the entrance.</a:t>
            </a:r>
          </a:p>
          <a:p>
            <a:pPr>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Our weekly Thursday Nu’Oli is the work of Janet Britt, and it fills several important communication functions. She always provides a space for our church ohana to share thoughts and insights as well as giving a variety of spiritual writing to ponder. Janet also maintains the birthday calendar that inspires recipients near and far to share loving birthday wishes.  Janet also sends a birthday card to all listed on the calendar.</a:t>
            </a:r>
          </a:p>
          <a:p>
            <a:pPr>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Respectively submitted  </a:t>
            </a:r>
          </a:p>
          <a:p>
            <a:pPr marL="0" indent="0">
              <a:lnSpc>
                <a:spcPct val="150000"/>
              </a:lnSpc>
              <a:buNone/>
            </a:pPr>
            <a:r>
              <a:rPr lang="en-US" sz="1600" dirty="0">
                <a:latin typeface="Arial" panose="020B0604020202020204" pitchFamily="34" charset="0"/>
                <a:cs typeface="Arial" panose="020B0604020202020204" pitchFamily="34" charset="0"/>
              </a:rPr>
              <a:t>    Kate Winter</a:t>
            </a:r>
          </a:p>
          <a:p>
            <a:pPr>
              <a:lnSpc>
                <a:spcPct val="150000"/>
              </a:lnSpc>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56A0AF3F-782A-5241-D5D6-E4E2FCABFD7B}"/>
              </a:ext>
            </a:extLst>
          </p:cNvPr>
          <p:cNvSpPr>
            <a:spLocks noGrp="1"/>
          </p:cNvSpPr>
          <p:nvPr>
            <p:ph type="sldNum" sz="quarter" idx="12"/>
          </p:nvPr>
        </p:nvSpPr>
        <p:spPr/>
        <p:txBody>
          <a:bodyPr/>
          <a:lstStyle/>
          <a:p>
            <a:fld id="{152F3016-AA69-416D-BDB0-983B3F31D3A9}" type="slidenum">
              <a:rPr lang="en-US" smtClean="0"/>
              <a:t>32</a:t>
            </a:fld>
            <a:endParaRPr lang="en-US" dirty="0"/>
          </a:p>
        </p:txBody>
      </p:sp>
    </p:spTree>
    <p:extLst>
      <p:ext uri="{BB962C8B-B14F-4D97-AF65-F5344CB8AC3E}">
        <p14:creationId xmlns:p14="http://schemas.microsoft.com/office/powerpoint/2010/main" val="405415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CE36-08C4-5321-8E39-9DAE3E479B39}"/>
              </a:ext>
            </a:extLst>
          </p:cNvPr>
          <p:cNvSpPr>
            <a:spLocks noGrp="1"/>
          </p:cNvSpPr>
          <p:nvPr>
            <p:ph type="title"/>
          </p:nvPr>
        </p:nvSpPr>
        <p:spPr>
          <a:xfrm>
            <a:off x="838200" y="320675"/>
            <a:ext cx="10515600" cy="1325563"/>
          </a:xfrm>
        </p:spPr>
        <p:txBody>
          <a:bodyPr/>
          <a:lstStyle/>
          <a:p>
            <a:r>
              <a:rPr lang="en-US" dirty="0">
                <a:latin typeface="Times New Roman" panose="02020603050405020304" pitchFamily="18" charset="0"/>
                <a:cs typeface="Times New Roman" panose="02020603050405020304" pitchFamily="18" charset="0"/>
              </a:rPr>
              <a:t>Communications Committee</a:t>
            </a:r>
            <a:endParaRPr lang="en-US" dirty="0"/>
          </a:p>
        </p:txBody>
      </p:sp>
      <p:sp>
        <p:nvSpPr>
          <p:cNvPr id="3" name="Content Placeholder 2">
            <a:extLst>
              <a:ext uri="{FF2B5EF4-FFF2-40B4-BE49-F238E27FC236}">
                <a16:creationId xmlns:a16="http://schemas.microsoft.com/office/drawing/2014/main" id="{BA881E20-5435-055C-8078-2484C2C012BC}"/>
              </a:ext>
            </a:extLst>
          </p:cNvPr>
          <p:cNvSpPr>
            <a:spLocks noGrp="1"/>
          </p:cNvSpPr>
          <p:nvPr>
            <p:ph idx="1"/>
          </p:nvPr>
        </p:nvSpPr>
        <p:spPr/>
        <p:txBody>
          <a:bodyPr>
            <a:normAutofit/>
          </a:bodyPr>
          <a:lstStyle/>
          <a:p>
            <a:pPr marL="0" indent="0">
              <a:buNone/>
            </a:pPr>
            <a:r>
              <a:rPr lang="en-US" sz="2000" dirty="0">
                <a:latin typeface="Arial" panose="020B0604020202020204" pitchFamily="34" charset="0"/>
                <a:cs typeface="Arial" panose="020B0604020202020204" pitchFamily="34" charset="0"/>
              </a:rPr>
              <a:t>Notes From Chris Fraley:   Similar to Kate Winter’s Report but some extra information!</a:t>
            </a:r>
          </a:p>
          <a:p>
            <a:pPr marL="0" indent="0">
              <a:buNone/>
            </a:pPr>
            <a:r>
              <a:rPr lang="en-US" sz="1600" dirty="0">
                <a:latin typeface="Arial" panose="020B0604020202020204" pitchFamily="34" charset="0"/>
                <a:cs typeface="Arial" panose="020B0604020202020204" pitchFamily="34" charset="0"/>
              </a:rPr>
              <a:t>We’ve been successful at using Zoom to broadcast our church services nearly every week.  One challenge we dealt with nearly the whole year is lack of Wi-Fi in the historic church. We compensated by using personal cell phone data to transmit Zoom until we could get a new Wi-Fi system up and running. This generally works, if a little tenuous (cell reception in the church isn’t great). (In fact, on Christmas Eve, the Marshallese congregation was meeting in the QECC at the same time as our service and there was no available cell service!) As of Sunday, December 31, 2023, the new Wi-Fi is fully functional and is able to host our Zoom meetings.</a:t>
            </a:r>
          </a:p>
          <a:p>
            <a:pPr marL="0" indent="0">
              <a:buNone/>
            </a:pPr>
            <a:r>
              <a:rPr lang="en-US" sz="1600" dirty="0">
                <a:latin typeface="Arial" panose="020B0604020202020204" pitchFamily="34" charset="0"/>
                <a:cs typeface="Arial" panose="020B0604020202020204" pitchFamily="34" charset="0"/>
              </a:rPr>
              <a:t>We also had our main camera (Chris’ personal Q2n4k camera) fail this year, and we are currently borrowing a parishioner’s webcam as a makeshift solution. We have a donation to cover the cost of a permanently mounted camera, but I didn’t want to pursue this new camera until Wi-Fi was fully working, as a working network within the church is a requirement for the permanently mounted cameras, so we plan to purchase and install the new camera sometime in 2024.</a:t>
            </a:r>
          </a:p>
          <a:p>
            <a:pPr marL="0" indent="0">
              <a:buNone/>
            </a:pP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01FACD-C018-D468-1CEB-C493FCC7A67E}"/>
              </a:ext>
            </a:extLst>
          </p:cNvPr>
          <p:cNvSpPr>
            <a:spLocks noGrp="1"/>
          </p:cNvSpPr>
          <p:nvPr>
            <p:ph type="sldNum" sz="quarter" idx="12"/>
          </p:nvPr>
        </p:nvSpPr>
        <p:spPr/>
        <p:txBody>
          <a:bodyPr/>
          <a:lstStyle/>
          <a:p>
            <a:fld id="{152F3016-AA69-416D-BDB0-983B3F31D3A9}" type="slidenum">
              <a:rPr lang="en-US" smtClean="0"/>
              <a:t>33</a:t>
            </a:fld>
            <a:endParaRPr lang="en-US" dirty="0"/>
          </a:p>
        </p:txBody>
      </p:sp>
    </p:spTree>
    <p:extLst>
      <p:ext uri="{BB962C8B-B14F-4D97-AF65-F5344CB8AC3E}">
        <p14:creationId xmlns:p14="http://schemas.microsoft.com/office/powerpoint/2010/main" val="868280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2045-6783-495E-A651-ACBD23BFECD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Hospitality Report</a:t>
            </a:r>
          </a:p>
        </p:txBody>
      </p:sp>
      <p:sp>
        <p:nvSpPr>
          <p:cNvPr id="3" name="Content Placeholder 2">
            <a:extLst>
              <a:ext uri="{FF2B5EF4-FFF2-40B4-BE49-F238E27FC236}">
                <a16:creationId xmlns:a16="http://schemas.microsoft.com/office/drawing/2014/main" id="{73AB110C-EAC1-4B78-972E-17FB38278C1E}"/>
              </a:ext>
            </a:extLst>
          </p:cNvPr>
          <p:cNvSpPr>
            <a:spLocks noGrp="1"/>
          </p:cNvSpPr>
          <p:nvPr>
            <p:ph idx="1"/>
          </p:nvPr>
        </p:nvSpPr>
        <p:spPr>
          <a:xfrm>
            <a:off x="750277" y="1690688"/>
            <a:ext cx="10515600" cy="4351338"/>
          </a:xfrm>
        </p:spPr>
        <p:txBody>
          <a:bodyPr>
            <a:normAutofit/>
          </a:bodyPr>
          <a:lstStyle/>
          <a:p>
            <a:pPr marR="0">
              <a:spcBef>
                <a:spcPts val="0"/>
              </a:spcBef>
              <a:spcAft>
                <a:spcPts val="0"/>
              </a:spcAft>
              <a:buFont typeface="Wingdings" panose="05000000000000000000" pitchFamily="2" charset="2"/>
              <a:buChar char="Ø"/>
            </a:pPr>
            <a:r>
              <a:rPr lang="en-US" sz="2000" dirty="0">
                <a:effectLst/>
                <a:latin typeface="Arial" panose="020B0604020202020204" pitchFamily="34" charset="0"/>
                <a:ea typeface="Calibri" panose="020F0502020204030204" pitchFamily="34" charset="0"/>
                <a:cs typeface="Arial" panose="020B0604020202020204" pitchFamily="34" charset="0"/>
              </a:rPr>
              <a:t>Showing Hospitality to our Visito</a:t>
            </a:r>
            <a:r>
              <a:rPr lang="en-US" sz="2000" dirty="0">
                <a:latin typeface="Arial" panose="020B0604020202020204" pitchFamily="34" charset="0"/>
                <a:ea typeface="Calibri" panose="020F0502020204030204" pitchFamily="34" charset="0"/>
                <a:cs typeface="Arial" panose="020B0604020202020204" pitchFamily="34" charset="0"/>
              </a:rPr>
              <a:t>rs and new arrivals to Kona has been a major reason Newcomers visit to Christ Church and then come back whenever they are on Island.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buFont typeface="Wingdings" panose="05000000000000000000" pitchFamily="2" charset="2"/>
              <a:buChar char="Ø"/>
            </a:pPr>
            <a:endParaRPr lang="en-US" sz="2000" dirty="0">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buFont typeface="Wingdings" panose="05000000000000000000" pitchFamily="2" charset="2"/>
              <a:buChar char="Ø"/>
            </a:pPr>
            <a:endParaRPr lang="en-US" sz="2000" dirty="0">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buFont typeface="Wingdings" panose="05000000000000000000" pitchFamily="2" charset="2"/>
              <a:buChar char="Ø"/>
            </a:pPr>
            <a:r>
              <a:rPr lang="en-US" sz="2000" dirty="0">
                <a:latin typeface="Arial" panose="020B0604020202020204" pitchFamily="34" charset="0"/>
                <a:ea typeface="Calibri" panose="020F0502020204030204" pitchFamily="34" charset="0"/>
                <a:cs typeface="Arial" panose="020B0604020202020204" pitchFamily="34" charset="0"/>
              </a:rPr>
              <a:t>Due to the kitchen repairs and lack of a working stove we have had several “First Sunday of the Month” Potlucks instead of Breakfast.  Our wonderful vendor from Waikoloa, Jose Nava-</a:t>
            </a:r>
            <a:r>
              <a:rPr lang="en-US" sz="2000" dirty="0" err="1">
                <a:latin typeface="Arial" panose="020B0604020202020204" pitchFamily="34" charset="0"/>
                <a:ea typeface="Calibri" panose="020F0502020204030204" pitchFamily="34" charset="0"/>
                <a:cs typeface="Arial" panose="020B0604020202020204" pitchFamily="34" charset="0"/>
              </a:rPr>
              <a:t>Cocoletzi</a:t>
            </a:r>
            <a:r>
              <a:rPr lang="en-US" sz="2000" dirty="0">
                <a:latin typeface="Arial" panose="020B0604020202020204" pitchFamily="34" charset="0"/>
                <a:ea typeface="Calibri" panose="020F0502020204030204" pitchFamily="34" charset="0"/>
                <a:cs typeface="Arial" panose="020B0604020202020204" pitchFamily="34" charset="0"/>
              </a:rPr>
              <a:t>, has provided delicious samples of food from his home country in South America.</a:t>
            </a:r>
          </a:p>
          <a:p>
            <a:pPr marR="0">
              <a:spcBef>
                <a:spcPts val="0"/>
              </a:spcBef>
              <a:spcAft>
                <a:spcPts val="0"/>
              </a:spcAft>
              <a:buFont typeface="Wingdings" panose="05000000000000000000" pitchFamily="2" charset="2"/>
              <a:buChar char="Ø"/>
            </a:pPr>
            <a:endParaRPr lang="en-US" sz="20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181FF6A-7657-25DF-1EF8-4CCD34D4E042}"/>
              </a:ext>
            </a:extLst>
          </p:cNvPr>
          <p:cNvSpPr>
            <a:spLocks noGrp="1"/>
          </p:cNvSpPr>
          <p:nvPr>
            <p:ph type="sldNum" sz="quarter" idx="12"/>
          </p:nvPr>
        </p:nvSpPr>
        <p:spPr/>
        <p:txBody>
          <a:bodyPr/>
          <a:lstStyle/>
          <a:p>
            <a:fld id="{152F3016-AA69-416D-BDB0-983B3F31D3A9}" type="slidenum">
              <a:rPr lang="en-US" smtClean="0"/>
              <a:t>34</a:t>
            </a:fld>
            <a:endParaRPr lang="en-US" dirty="0"/>
          </a:p>
        </p:txBody>
      </p:sp>
    </p:spTree>
    <p:extLst>
      <p:ext uri="{BB962C8B-B14F-4D97-AF65-F5344CB8AC3E}">
        <p14:creationId xmlns:p14="http://schemas.microsoft.com/office/powerpoint/2010/main" val="3037742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2045-6783-495E-A651-ACBD23BFECD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Hospitality Report, cont’d.</a:t>
            </a:r>
          </a:p>
        </p:txBody>
      </p:sp>
      <p:sp>
        <p:nvSpPr>
          <p:cNvPr id="3" name="Content Placeholder 2">
            <a:extLst>
              <a:ext uri="{FF2B5EF4-FFF2-40B4-BE49-F238E27FC236}">
                <a16:creationId xmlns:a16="http://schemas.microsoft.com/office/drawing/2014/main" id="{73AB110C-EAC1-4B78-972E-17FB38278C1E}"/>
              </a:ext>
            </a:extLst>
          </p:cNvPr>
          <p:cNvSpPr>
            <a:spLocks noGrp="1"/>
          </p:cNvSpPr>
          <p:nvPr>
            <p:ph idx="1"/>
          </p:nvPr>
        </p:nvSpPr>
        <p:spPr>
          <a:xfrm>
            <a:off x="838200" y="1847850"/>
            <a:ext cx="10515600" cy="4351338"/>
          </a:xfrm>
        </p:spPr>
        <p:txBody>
          <a:bodyPr>
            <a:normAutofit/>
          </a:bodyPr>
          <a:lstStyle/>
          <a:p>
            <a:pPr marL="0" marR="0" indent="0">
              <a:spcBef>
                <a:spcPts val="0"/>
              </a:spcBef>
              <a:spcAft>
                <a:spcPts val="0"/>
              </a:spcAft>
              <a:buNone/>
            </a:pPr>
            <a:r>
              <a:rPr lang="en-US" sz="2400" b="1" kern="100" dirty="0">
                <a:effectLst/>
                <a:latin typeface="Arial" panose="020B0604020202020204" pitchFamily="34" charset="0"/>
                <a:ea typeface="Calibri" panose="020F0502020204030204" pitchFamily="34" charset="0"/>
                <a:cs typeface="Arial" panose="020B0604020202020204" pitchFamily="34" charset="0"/>
              </a:rPr>
              <a:t>                                          Malihini Aloha</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Barb Fraley has taken over administration of Malihini Aloha gatherings from Linda Melson.  She </a:t>
            </a:r>
            <a:r>
              <a:rPr lang="en-US" sz="2000" kern="100">
                <a:effectLst/>
                <a:latin typeface="Arial" panose="020B0604020202020204" pitchFamily="34" charset="0"/>
                <a:ea typeface="Calibri" panose="020F0502020204030204" pitchFamily="34" charset="0"/>
                <a:cs typeface="Arial" panose="020B0604020202020204" pitchFamily="34" charset="0"/>
              </a:rPr>
              <a:t>still needs </a:t>
            </a:r>
            <a:r>
              <a:rPr lang="en-US" sz="2000" kern="100" dirty="0">
                <a:effectLst/>
                <a:latin typeface="Arial" panose="020B0604020202020204" pitchFamily="34" charset="0"/>
                <a:ea typeface="Calibri" panose="020F0502020204030204" pitchFamily="34" charset="0"/>
                <a:cs typeface="Arial" panose="020B0604020202020204" pitchFamily="34" charset="0"/>
              </a:rPr>
              <a:t>hosts for March and May.</a:t>
            </a:r>
          </a:p>
          <a:p>
            <a:pPr marL="0" marR="0" indent="0">
              <a:spcBef>
                <a:spcPts val="0"/>
              </a:spcBef>
              <a:spcAft>
                <a:spcPts val="0"/>
              </a:spcAft>
              <a:buNone/>
            </a:pP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Malihini Aloha gatherings are a great way for us to get to know each other better, to build relationships and community.  2023 saw this opportunity for social interaction between visitors, newcomers, and long-time parishioners start up again following the end of COVID restrictions.  </a:t>
            </a:r>
          </a:p>
          <a:p>
            <a:pPr marL="0" marR="0" indent="0">
              <a:spcBef>
                <a:spcPts val="0"/>
              </a:spcBef>
              <a:spcAft>
                <a:spcPts val="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The pupu and BYOB event takes place on the third Wednesday of each month and begins at 5:30 pm.  The host is responsible for supplying plates, cups, and napkins—it’s the easiest party you will ever host!</a:t>
            </a:r>
          </a:p>
          <a:p>
            <a:pPr marL="0" marR="0" indent="0">
              <a:spcBef>
                <a:spcPts val="0"/>
              </a:spcBef>
              <a:spcAft>
                <a:spcPts val="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181FF6A-7657-25DF-1EF8-4CCD34D4E042}"/>
              </a:ext>
            </a:extLst>
          </p:cNvPr>
          <p:cNvSpPr>
            <a:spLocks noGrp="1"/>
          </p:cNvSpPr>
          <p:nvPr>
            <p:ph type="sldNum" sz="quarter" idx="12"/>
          </p:nvPr>
        </p:nvSpPr>
        <p:spPr/>
        <p:txBody>
          <a:bodyPr/>
          <a:lstStyle/>
          <a:p>
            <a:fld id="{152F3016-AA69-416D-BDB0-983B3F31D3A9}" type="slidenum">
              <a:rPr lang="en-US" smtClean="0"/>
              <a:t>35</a:t>
            </a:fld>
            <a:endParaRPr lang="en-US" dirty="0"/>
          </a:p>
        </p:txBody>
      </p:sp>
    </p:spTree>
    <p:extLst>
      <p:ext uri="{BB962C8B-B14F-4D97-AF65-F5344CB8AC3E}">
        <p14:creationId xmlns:p14="http://schemas.microsoft.com/office/powerpoint/2010/main" val="351788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2045-6783-495E-A651-ACBD23BFECD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Nominating Report</a:t>
            </a:r>
          </a:p>
        </p:txBody>
      </p:sp>
      <p:sp>
        <p:nvSpPr>
          <p:cNvPr id="3" name="Content Placeholder 2">
            <a:extLst>
              <a:ext uri="{FF2B5EF4-FFF2-40B4-BE49-F238E27FC236}">
                <a16:creationId xmlns:a16="http://schemas.microsoft.com/office/drawing/2014/main" id="{73AB110C-EAC1-4B78-972E-17FB38278C1E}"/>
              </a:ext>
            </a:extLst>
          </p:cNvPr>
          <p:cNvSpPr>
            <a:spLocks noGrp="1"/>
          </p:cNvSpPr>
          <p:nvPr>
            <p:ph idx="1"/>
          </p:nvPr>
        </p:nvSpPr>
        <p:spPr>
          <a:xfrm>
            <a:off x="838200" y="1825625"/>
            <a:ext cx="10515600" cy="4245661"/>
          </a:xfrm>
        </p:spPr>
        <p:txBody>
          <a:bodyPr>
            <a:normAutofit fontScale="55000" lnSpcReduction="20000"/>
          </a:bodyPr>
          <a:lstStyle/>
          <a:p>
            <a:pPr marL="0" marR="0" indent="0" algn="ctr">
              <a:lnSpc>
                <a:spcPct val="107000"/>
              </a:lnSpc>
              <a:spcBef>
                <a:spcPts val="0"/>
              </a:spcBef>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Nominating Committee Report (detail)</a:t>
            </a:r>
          </a:p>
          <a:p>
            <a:pPr marL="0" marR="0" indent="0" algn="ctr">
              <a:lnSpc>
                <a:spcPct val="107000"/>
              </a:lnSpc>
              <a:spcBef>
                <a:spcPts val="0"/>
              </a:spcBef>
              <a:spcAft>
                <a:spcPts val="800"/>
              </a:spcAft>
              <a:buNone/>
            </a:pPr>
            <a:r>
              <a:rPr lang="en-US" sz="2200" b="1" dirty="0">
                <a:effectLst/>
                <a:latin typeface="Arial" panose="020B0604020202020204" pitchFamily="34" charset="0"/>
                <a:ea typeface="Calibri" panose="020F0502020204030204" pitchFamily="34" charset="0"/>
                <a:cs typeface="Arial" panose="020B0604020202020204" pitchFamily="34" charset="0"/>
              </a:rPr>
              <a:t>Christ Church Episcopal</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Nominating Committee Report February 2024 </a:t>
            </a:r>
          </a:p>
          <a:p>
            <a:pPr marL="0" marR="0" indent="0">
              <a:lnSpc>
                <a:spcPct val="107000"/>
              </a:lnSpc>
              <a:spcBef>
                <a:spcPts val="0"/>
              </a:spcBef>
              <a:spcAft>
                <a:spcPts val="0"/>
              </a:spcAft>
              <a:buNone/>
            </a:pPr>
            <a:r>
              <a:rPr lang="en-US" sz="2500" b="1" dirty="0">
                <a:effectLst/>
                <a:latin typeface="Arial" panose="020B0604020202020204" pitchFamily="34" charset="0"/>
                <a:ea typeface="Calibri" panose="020F0502020204030204" pitchFamily="34" charset="0"/>
                <a:cs typeface="Arial" panose="020B0604020202020204" pitchFamily="34" charset="0"/>
              </a:rPr>
              <a:t>Chair: </a:t>
            </a:r>
            <a:r>
              <a:rPr lang="en-US" sz="2500" dirty="0">
                <a:effectLst/>
                <a:latin typeface="Arial" panose="020B0604020202020204" pitchFamily="34" charset="0"/>
                <a:ea typeface="Calibri" panose="020F0502020204030204" pitchFamily="34" charset="0"/>
                <a:cs typeface="Arial" panose="020B0604020202020204" pitchFamily="34" charset="0"/>
              </a:rPr>
              <a:t>Karl Sears</a:t>
            </a:r>
          </a:p>
          <a:p>
            <a:pPr marL="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Members: Dennis Costa and Jeanne West</a:t>
            </a:r>
          </a:p>
          <a:p>
            <a:pPr marL="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mj-lt"/>
              <a:buAutoNum type="romanUcPeriod"/>
            </a:pPr>
            <a:r>
              <a:rPr lang="en-US" sz="2500" b="1" dirty="0">
                <a:effectLst/>
                <a:latin typeface="Arial" panose="020B0604020202020204" pitchFamily="34" charset="0"/>
                <a:ea typeface="Calibri" panose="020F0502020204030204" pitchFamily="34" charset="0"/>
                <a:cs typeface="Arial" panose="020B0604020202020204" pitchFamily="34" charset="0"/>
              </a:rPr>
              <a:t> Current Bishop Committee Members (2022)</a:t>
            </a:r>
            <a:endParaRPr lang="en-US" sz="2500" dirty="0">
              <a:effectLst/>
              <a:latin typeface="Arial" panose="020B0604020202020204" pitchFamily="34" charset="0"/>
              <a:ea typeface="Calibri" panose="020F0502020204030204" pitchFamily="34" charset="0"/>
              <a:cs typeface="Arial" panose="020B0604020202020204" pitchFamily="34" charset="0"/>
            </a:endParaRP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Bishop:  Robert Fitzpatrick</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Vicar:  Dwight Brown</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Bishop’s Warden:  Dennis Costa</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People’s Warden:  Jeanne West</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Clerk/Secretary:  Meg Greenwell</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Treasurer:  Rick Stambaugh </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Lay (at large) Members:</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	Karl Sears (2021-2023)</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	Martha Morrissey (2021-2023)</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	Vance </a:t>
            </a:r>
            <a:r>
              <a:rPr lang="en-US" sz="2500" dirty="0" err="1">
                <a:effectLst/>
                <a:latin typeface="Arial" panose="020B0604020202020204" pitchFamily="34" charset="0"/>
                <a:ea typeface="Calibri" panose="020F0502020204030204" pitchFamily="34" charset="0"/>
                <a:cs typeface="Arial" panose="020B0604020202020204" pitchFamily="34" charset="0"/>
              </a:rPr>
              <a:t>Shepperson</a:t>
            </a:r>
            <a:r>
              <a:rPr lang="en-US" sz="2500" dirty="0">
                <a:effectLst/>
                <a:latin typeface="Arial" panose="020B0604020202020204" pitchFamily="34" charset="0"/>
                <a:ea typeface="Calibri" panose="020F0502020204030204" pitchFamily="34" charset="0"/>
                <a:cs typeface="Arial" panose="020B0604020202020204" pitchFamily="34" charset="0"/>
              </a:rPr>
              <a:t> (2022-2024)</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	Sandy </a:t>
            </a:r>
            <a:r>
              <a:rPr lang="en-US" sz="2500" dirty="0" err="1">
                <a:effectLst/>
                <a:latin typeface="Arial" panose="020B0604020202020204" pitchFamily="34" charset="0"/>
                <a:ea typeface="Calibri" panose="020F0502020204030204" pitchFamily="34" charset="0"/>
                <a:cs typeface="Arial" panose="020B0604020202020204" pitchFamily="34" charset="0"/>
              </a:rPr>
              <a:t>Sandin</a:t>
            </a:r>
            <a:r>
              <a:rPr lang="en-US" sz="2500" dirty="0">
                <a:effectLst/>
                <a:latin typeface="Arial" panose="020B0604020202020204" pitchFamily="34" charset="0"/>
                <a:ea typeface="Calibri" panose="020F0502020204030204" pitchFamily="34" charset="0"/>
                <a:cs typeface="Arial" panose="020B0604020202020204" pitchFamily="34" charset="0"/>
              </a:rPr>
              <a:t> (2023-2025)</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	Steve Valdez (2023-2025) also, currently Treasurer</a:t>
            </a:r>
          </a:p>
          <a:p>
            <a:pPr marL="457200" marR="0" indent="0">
              <a:lnSpc>
                <a:spcPct val="107000"/>
              </a:lnSpc>
              <a:spcBef>
                <a:spcPts val="0"/>
              </a:spcBef>
              <a:spcAft>
                <a:spcPts val="0"/>
              </a:spcAft>
              <a:buNone/>
            </a:pPr>
            <a:r>
              <a:rPr lang="en-US" sz="2500" dirty="0">
                <a:effectLst/>
                <a:latin typeface="Arial" panose="020B0604020202020204" pitchFamily="34" charset="0"/>
                <a:ea typeface="Calibri" panose="020F0502020204030204" pitchFamily="34" charset="0"/>
                <a:cs typeface="Arial" panose="020B0604020202020204" pitchFamily="34" charset="0"/>
              </a:rPr>
              <a:t>	Mona </a:t>
            </a:r>
            <a:r>
              <a:rPr lang="en-US" sz="2500" dirty="0" err="1">
                <a:effectLst/>
                <a:latin typeface="Arial" panose="020B0604020202020204" pitchFamily="34" charset="0"/>
                <a:ea typeface="Calibri" panose="020F0502020204030204" pitchFamily="34" charset="0"/>
                <a:cs typeface="Arial" panose="020B0604020202020204" pitchFamily="34" charset="0"/>
              </a:rPr>
              <a:t>Gurrobat</a:t>
            </a:r>
            <a:r>
              <a:rPr lang="en-US" sz="2500" dirty="0">
                <a:effectLst/>
                <a:latin typeface="Arial" panose="020B0604020202020204" pitchFamily="34" charset="0"/>
                <a:ea typeface="Calibri" panose="020F0502020204030204" pitchFamily="34" charset="0"/>
                <a:cs typeface="Arial" panose="020B0604020202020204" pitchFamily="34" charset="0"/>
              </a:rPr>
              <a:t> (2023-2025)  RESIGNED</a:t>
            </a:r>
          </a:p>
          <a:p>
            <a:pPr marL="457200" marR="0" indent="0">
              <a:lnSpc>
                <a:spcPct val="107000"/>
              </a:lnSpc>
              <a:spcBef>
                <a:spcPts val="0"/>
              </a:spcBef>
              <a:spcAft>
                <a:spcPts val="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5D1FCE0-59BD-02FD-911D-C90F88250EF2}"/>
              </a:ext>
            </a:extLst>
          </p:cNvPr>
          <p:cNvSpPr>
            <a:spLocks noGrp="1"/>
          </p:cNvSpPr>
          <p:nvPr>
            <p:ph type="sldNum" sz="quarter" idx="12"/>
          </p:nvPr>
        </p:nvSpPr>
        <p:spPr/>
        <p:txBody>
          <a:bodyPr/>
          <a:lstStyle/>
          <a:p>
            <a:fld id="{152F3016-AA69-416D-BDB0-983B3F31D3A9}" type="slidenum">
              <a:rPr lang="en-US" smtClean="0"/>
              <a:t>36</a:t>
            </a:fld>
            <a:endParaRPr lang="en-US" dirty="0"/>
          </a:p>
        </p:txBody>
      </p:sp>
    </p:spTree>
    <p:extLst>
      <p:ext uri="{BB962C8B-B14F-4D97-AF65-F5344CB8AC3E}">
        <p14:creationId xmlns:p14="http://schemas.microsoft.com/office/powerpoint/2010/main" val="1756200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BFF6-25E9-5A78-BF46-E8AE919D49B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Nominating Report, (cont’d)</a:t>
            </a:r>
            <a:endParaRPr lang="en-US" dirty="0"/>
          </a:p>
        </p:txBody>
      </p:sp>
      <p:sp>
        <p:nvSpPr>
          <p:cNvPr id="3" name="Content Placeholder 2">
            <a:extLst>
              <a:ext uri="{FF2B5EF4-FFF2-40B4-BE49-F238E27FC236}">
                <a16:creationId xmlns:a16="http://schemas.microsoft.com/office/drawing/2014/main" id="{9DC1F119-263D-1EED-E938-31096DBE0B3D}"/>
              </a:ext>
            </a:extLst>
          </p:cNvPr>
          <p:cNvSpPr>
            <a:spLocks noGrp="1"/>
          </p:cNvSpPr>
          <p:nvPr>
            <p:ph idx="1"/>
          </p:nvPr>
        </p:nvSpPr>
        <p:spPr>
          <a:xfrm>
            <a:off x="693821" y="1690688"/>
            <a:ext cx="10515600" cy="4351338"/>
          </a:xfrm>
        </p:spPr>
        <p:txBody>
          <a:bodyPr>
            <a:normAutofit/>
          </a:bodyPr>
          <a:lstStyle/>
          <a:p>
            <a:pPr marL="0" marR="0" indent="0">
              <a:lnSpc>
                <a:spcPct val="107000"/>
              </a:lnSpc>
              <a:spcBef>
                <a:spcPts val="0"/>
              </a:spcBef>
              <a:spcAft>
                <a:spcPts val="8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II. Tasks for 2024 Annual Meeting: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latin typeface="Arial" panose="020B0604020202020204" pitchFamily="34" charset="0"/>
                <a:ea typeface="Calibri" panose="020F0502020204030204" pitchFamily="34" charset="0"/>
                <a:cs typeface="Times New Roman" panose="02020603050405020304" pitchFamily="18" charset="0"/>
              </a:rPr>
              <a:t>Approve nomination of Dennis Costa as Bishop’s Warden (recommended to Bishop</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by Vicar Dwight Brown) for another one-year term.</a:t>
            </a:r>
          </a:p>
          <a:p>
            <a:pPr marL="0" marR="0" indent="0">
              <a:lnSpc>
                <a:spcPct val="107000"/>
              </a:lnSpc>
              <a:spcBef>
                <a:spcPts val="0"/>
              </a:spcBef>
              <a:spcAft>
                <a:spcPts val="8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	(b)   </a:t>
            </a:r>
            <a:r>
              <a:rPr lang="en-US" sz="1800" dirty="0">
                <a:latin typeface="Arial" panose="020B0604020202020204" pitchFamily="34" charset="0"/>
                <a:ea typeface="Calibri" panose="020F0502020204030204" pitchFamily="34" charset="0"/>
                <a:cs typeface="Times New Roman" panose="02020603050405020304" pitchFamily="18" charset="0"/>
              </a:rPr>
              <a:t>Approve nomination of Jeanne West as People’s Warden for another one-year term.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     </a:t>
            </a:r>
            <a:r>
              <a:rPr lang="en-US" sz="1800" dirty="0">
                <a:effectLst/>
                <a:latin typeface="Calibri" panose="020F0502020204030204" pitchFamily="34" charset="0"/>
                <a:ea typeface="Calibri" panose="020F0502020204030204" pitchFamily="34" charset="0"/>
                <a:cs typeface="Times New Roman" panose="02020603050405020304" pitchFamily="18" charset="0"/>
              </a:rPr>
              <a:t>Approve nomination of Karl Sears and Martha Morrissey for another </a:t>
            </a:r>
            <a:r>
              <a:rPr lang="en-US" sz="1800" dirty="0">
                <a:latin typeface="Calibri" panose="020F0502020204030204" pitchFamily="34" charset="0"/>
                <a:ea typeface="Calibri" panose="020F0502020204030204" pitchFamily="34" charset="0"/>
                <a:cs typeface="Times New Roman" panose="02020603050405020304" pitchFamily="18" charset="0"/>
              </a:rPr>
              <a:t>three</a:t>
            </a:r>
            <a:r>
              <a:rPr lang="en-US" sz="1800" dirty="0">
                <a:effectLst/>
                <a:latin typeface="Calibri" panose="020F0502020204030204" pitchFamily="34" charset="0"/>
                <a:ea typeface="Calibri" panose="020F0502020204030204" pitchFamily="34" charset="0"/>
                <a:cs typeface="Times New Roman" panose="02020603050405020304" pitchFamily="18" charset="0"/>
              </a:rPr>
              <a:t>-year term as Lay</a:t>
            </a:r>
          </a:p>
          <a:p>
            <a:pPr marL="45720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Member of Bishop’s Committee</a:t>
            </a:r>
          </a:p>
          <a:p>
            <a:pPr marL="457200" marR="0" indent="0">
              <a:lnSpc>
                <a:spcPct val="107000"/>
              </a:lnSpc>
              <a:spcBef>
                <a:spcPts val="0"/>
              </a:spcBef>
              <a:spcAft>
                <a:spcPts val="80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         (d)      </a:t>
            </a:r>
            <a:r>
              <a:rPr lang="en-US" sz="1800" dirty="0">
                <a:latin typeface="Calibri" panose="020F0502020204030204" pitchFamily="34" charset="0"/>
                <a:ea typeface="Calibri" panose="020F0502020204030204" pitchFamily="34" charset="0"/>
                <a:cs typeface="Times New Roman" panose="02020603050405020304" pitchFamily="18" charset="0"/>
              </a:rPr>
              <a:t>Approve nomination of Jo Ann Shelley to a three-year term as Lay Member of Bishop’s</a:t>
            </a:r>
          </a:p>
          <a:p>
            <a:pPr marL="45720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Committee to replace Mona </a:t>
            </a:r>
            <a:r>
              <a:rPr lang="en-US" sz="1800" dirty="0" err="1">
                <a:latin typeface="Calibri" panose="020F0502020204030204" pitchFamily="34" charset="0"/>
                <a:ea typeface="Calibri" panose="020F0502020204030204" pitchFamily="34" charset="0"/>
                <a:cs typeface="Times New Roman" panose="02020603050405020304" pitchFamily="18" charset="0"/>
              </a:rPr>
              <a:t>Gurrobat</a:t>
            </a:r>
            <a:r>
              <a:rPr lang="en-US" sz="1800" dirty="0">
                <a:latin typeface="Calibri" panose="020F0502020204030204" pitchFamily="34" charset="0"/>
                <a:ea typeface="Calibri" panose="020F0502020204030204" pitchFamily="34" charset="0"/>
                <a:cs typeface="Times New Roman" panose="02020603050405020304" pitchFamily="18" charset="0"/>
              </a:rPr>
              <a:t>.</a:t>
            </a:r>
          </a:p>
          <a:p>
            <a:pPr marL="45720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(e)       Approve Diocesan Convention Delegates </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are allotted three delegates and one alternate.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ECDEDFA2-12FC-8F12-C22D-88CCC251A0D8}"/>
              </a:ext>
            </a:extLst>
          </p:cNvPr>
          <p:cNvSpPr>
            <a:spLocks noGrp="1"/>
          </p:cNvSpPr>
          <p:nvPr>
            <p:ph type="sldNum" sz="quarter" idx="12"/>
          </p:nvPr>
        </p:nvSpPr>
        <p:spPr/>
        <p:txBody>
          <a:bodyPr/>
          <a:lstStyle/>
          <a:p>
            <a:fld id="{152F3016-AA69-416D-BDB0-983B3F31D3A9}" type="slidenum">
              <a:rPr lang="en-US" smtClean="0"/>
              <a:t>37</a:t>
            </a:fld>
            <a:endParaRPr lang="en-US" dirty="0"/>
          </a:p>
        </p:txBody>
      </p:sp>
    </p:spTree>
    <p:extLst>
      <p:ext uri="{BB962C8B-B14F-4D97-AF65-F5344CB8AC3E}">
        <p14:creationId xmlns:p14="http://schemas.microsoft.com/office/powerpoint/2010/main" val="4157733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2F3D-3E65-AF09-BBA1-2441F81437A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Nominating Report, (cont’d)</a:t>
            </a:r>
            <a:endParaRPr lang="en-US" dirty="0"/>
          </a:p>
        </p:txBody>
      </p:sp>
      <p:sp>
        <p:nvSpPr>
          <p:cNvPr id="3" name="Content Placeholder 2">
            <a:extLst>
              <a:ext uri="{FF2B5EF4-FFF2-40B4-BE49-F238E27FC236}">
                <a16:creationId xmlns:a16="http://schemas.microsoft.com/office/drawing/2014/main" id="{2518542E-B9F9-3249-966A-14A13C1DD26A}"/>
              </a:ext>
            </a:extLst>
          </p:cNvPr>
          <p:cNvSpPr>
            <a:spLocks noGrp="1"/>
          </p:cNvSpPr>
          <p:nvPr>
            <p:ph idx="1"/>
          </p:nvPr>
        </p:nvSpPr>
        <p:spPr>
          <a:xfrm>
            <a:off x="838200" y="1589902"/>
            <a:ext cx="10515600" cy="4687329"/>
          </a:xfrm>
        </p:spPr>
        <p:txBody>
          <a:bodyPr>
            <a:normAutofit/>
          </a:bodyPr>
          <a:lstStyle/>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AutoNum type="romanUcPeriod" startAt="3"/>
            </a:pPr>
            <a:r>
              <a:rPr lang="en-US" dirty="0">
                <a:latin typeface="Arial" panose="020B0604020202020204" pitchFamily="34" charset="0"/>
                <a:cs typeface="Arial" panose="020B0604020202020204" pitchFamily="34" charset="0"/>
              </a:rPr>
              <a:t>Task for Bishop’s Committee:  </a:t>
            </a:r>
            <a:r>
              <a:rPr lang="en-US" sz="2000" dirty="0">
                <a:latin typeface="Arial" panose="020B0604020202020204" pitchFamily="34" charset="0"/>
                <a:cs typeface="Arial" panose="020B0604020202020204" pitchFamily="34" charset="0"/>
              </a:rPr>
              <a:t>The existing Bishop’s Committee will meet</a:t>
            </a:r>
          </a:p>
          <a:p>
            <a:pPr marL="0" indent="0">
              <a:buNone/>
            </a:pPr>
            <a:r>
              <a:rPr lang="en-US" sz="2000" dirty="0">
                <a:latin typeface="Arial" panose="020B0604020202020204" pitchFamily="34" charset="0"/>
                <a:cs typeface="Arial" panose="020B0604020202020204" pitchFamily="34" charset="0"/>
              </a:rPr>
              <a:t>         briefly at the end of the Annual Meeting to Approve the Nominations of Steve Valdez</a:t>
            </a:r>
          </a:p>
          <a:p>
            <a:pPr marL="0" indent="0">
              <a:buNone/>
            </a:pPr>
            <a:r>
              <a:rPr lang="en-US" sz="2000" dirty="0">
                <a:latin typeface="Arial" panose="020B0604020202020204" pitchFamily="34" charset="0"/>
                <a:cs typeface="Arial" panose="020B0604020202020204" pitchFamily="34" charset="0"/>
              </a:rPr>
              <a:t>         as Treasurer and Meg Greenwell for Clerk for 2024.</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A7C475A-CBBC-C608-4EB7-8CB9753C1EF5}"/>
              </a:ext>
            </a:extLst>
          </p:cNvPr>
          <p:cNvSpPr>
            <a:spLocks noGrp="1"/>
          </p:cNvSpPr>
          <p:nvPr>
            <p:ph type="sldNum" sz="quarter" idx="12"/>
          </p:nvPr>
        </p:nvSpPr>
        <p:spPr/>
        <p:txBody>
          <a:bodyPr/>
          <a:lstStyle/>
          <a:p>
            <a:fld id="{152F3016-AA69-416D-BDB0-983B3F31D3A9}" type="slidenum">
              <a:rPr lang="en-US" smtClean="0"/>
              <a:t>38</a:t>
            </a:fld>
            <a:endParaRPr lang="en-US" dirty="0"/>
          </a:p>
        </p:txBody>
      </p:sp>
    </p:spTree>
    <p:extLst>
      <p:ext uri="{BB962C8B-B14F-4D97-AF65-F5344CB8AC3E}">
        <p14:creationId xmlns:p14="http://schemas.microsoft.com/office/powerpoint/2010/main" val="2541667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7C31-D28B-4B4E-A580-FD73F3627DE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Outreach</a:t>
            </a:r>
          </a:p>
        </p:txBody>
      </p:sp>
      <p:sp>
        <p:nvSpPr>
          <p:cNvPr id="3" name="Content Placeholder 2">
            <a:extLst>
              <a:ext uri="{FF2B5EF4-FFF2-40B4-BE49-F238E27FC236}">
                <a16:creationId xmlns:a16="http://schemas.microsoft.com/office/drawing/2014/main" id="{28B3614E-34E5-4636-8F58-ED93B281D554}"/>
              </a:ext>
            </a:extLst>
          </p:cNvPr>
          <p:cNvSpPr>
            <a:spLocks noGrp="1"/>
          </p:cNvSpPr>
          <p:nvPr>
            <p:ph idx="1"/>
          </p:nvPr>
        </p:nvSpPr>
        <p:spPr/>
        <p:txBody>
          <a:bodyPr>
            <a:normAutofit lnSpcReduction="10000"/>
          </a:bodyPr>
          <a:lstStyle/>
          <a:p>
            <a:pPr marR="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Christ Church reaches out to its members and to the larger community in many ways.</a:t>
            </a:r>
          </a:p>
          <a:p>
            <a:pPr marL="0" marR="0">
              <a:spcBef>
                <a:spcPts val="0"/>
              </a:spcBef>
              <a:spcAft>
                <a:spcPts val="0"/>
              </a:spcAft>
            </a:pPr>
            <a:endParaRPr lang="en-US" sz="24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Punana Leo</a:t>
            </a:r>
          </a:p>
          <a:p>
            <a:pPr marL="0" marR="0" indent="0">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“Little Red Church”   Food Security</a:t>
            </a:r>
          </a:p>
          <a:p>
            <a:pPr marL="0" marR="0" indent="0">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Marshallese Community</a:t>
            </a:r>
          </a:p>
          <a:p>
            <a:pPr marL="0" marR="0" indent="0">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Housing</a:t>
            </a:r>
          </a:p>
          <a:p>
            <a:pPr marL="0" marR="0" indent="0">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Community Service and Volunteer Work</a:t>
            </a:r>
          </a:p>
          <a:p>
            <a:pPr marL="0" marR="0" indent="0">
              <a:spcBef>
                <a:spcPts val="0"/>
              </a:spcBef>
              <a:spcAft>
                <a:spcPts val="0"/>
              </a:spcAft>
              <a:buNone/>
            </a:pPr>
            <a:endParaRPr lang="en-US" sz="24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114300" marR="0" indent="-342900">
              <a:spcBef>
                <a:spcPts val="0"/>
              </a:spcBef>
              <a:spcAft>
                <a:spcPts val="0"/>
              </a:spcAft>
              <a:buFont typeface="Wingdings" panose="05000000000000000000" pitchFamily="2" charset="2"/>
              <a:buChar char="Ø"/>
            </a:pPr>
            <a:r>
              <a:rPr lang="en-US" sz="2400" kern="150" dirty="0">
                <a:latin typeface="Times New Roman" panose="02020603050405020304" pitchFamily="18" charset="0"/>
                <a:ea typeface="SimSun" panose="02010600030101010101" pitchFamily="2" charset="-122"/>
                <a:cs typeface="Times New Roman" panose="02020603050405020304" pitchFamily="18" charset="0"/>
              </a:rPr>
              <a:t>Queen Emma Center used by community groups</a:t>
            </a:r>
            <a:endParaRPr lang="en-US" sz="24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74634643-3D7D-6EFA-CA5F-D3CA0798586A}"/>
              </a:ext>
            </a:extLst>
          </p:cNvPr>
          <p:cNvSpPr>
            <a:spLocks noGrp="1"/>
          </p:cNvSpPr>
          <p:nvPr>
            <p:ph type="sldNum" sz="quarter" idx="12"/>
          </p:nvPr>
        </p:nvSpPr>
        <p:spPr/>
        <p:txBody>
          <a:bodyPr/>
          <a:lstStyle/>
          <a:p>
            <a:fld id="{152F3016-AA69-416D-BDB0-983B3F31D3A9}" type="slidenum">
              <a:rPr lang="en-US" smtClean="0"/>
              <a:t>39</a:t>
            </a:fld>
            <a:endParaRPr lang="en-US" dirty="0"/>
          </a:p>
        </p:txBody>
      </p:sp>
    </p:spTree>
    <p:extLst>
      <p:ext uri="{BB962C8B-B14F-4D97-AF65-F5344CB8AC3E}">
        <p14:creationId xmlns:p14="http://schemas.microsoft.com/office/powerpoint/2010/main" val="240821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27D8-CBBF-4E3A-8442-230DE4E03D9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 (cont’d.)</a:t>
            </a:r>
            <a:endParaRPr lang="en-US" dirty="0"/>
          </a:p>
        </p:txBody>
      </p:sp>
      <p:sp>
        <p:nvSpPr>
          <p:cNvPr id="3" name="Content Placeholder 2">
            <a:extLst>
              <a:ext uri="{FF2B5EF4-FFF2-40B4-BE49-F238E27FC236}">
                <a16:creationId xmlns:a16="http://schemas.microsoft.com/office/drawing/2014/main" id="{90C17226-9453-4E73-BBC6-7A517F58B69C}"/>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  This presentation will list key points to discuss in each committee discussion.</a:t>
            </a:r>
          </a:p>
          <a:p>
            <a:pPr marL="0" indent="0">
              <a:buNone/>
            </a:pPr>
            <a:r>
              <a:rPr lang="en-US" dirty="0">
                <a:latin typeface="Times New Roman" panose="02020603050405020304" pitchFamily="18" charset="0"/>
                <a:cs typeface="Times New Roman" panose="02020603050405020304" pitchFamily="18" charset="0"/>
              </a:rPr>
              <a:t>  Where provided, full length written reports are attached at the end of this printed presentation.</a:t>
            </a:r>
          </a:p>
        </p:txBody>
      </p:sp>
      <p:sp>
        <p:nvSpPr>
          <p:cNvPr id="4" name="Slide Number Placeholder 3">
            <a:extLst>
              <a:ext uri="{FF2B5EF4-FFF2-40B4-BE49-F238E27FC236}">
                <a16:creationId xmlns:a16="http://schemas.microsoft.com/office/drawing/2014/main" id="{85E0667B-E097-0290-B075-9DA4C5C34FB0}"/>
              </a:ext>
            </a:extLst>
          </p:cNvPr>
          <p:cNvSpPr>
            <a:spLocks noGrp="1"/>
          </p:cNvSpPr>
          <p:nvPr>
            <p:ph type="sldNum" sz="quarter" idx="12"/>
          </p:nvPr>
        </p:nvSpPr>
        <p:spPr/>
        <p:txBody>
          <a:bodyPr/>
          <a:lstStyle/>
          <a:p>
            <a:fld id="{152F3016-AA69-416D-BDB0-983B3F31D3A9}" type="slidenum">
              <a:rPr lang="en-US" smtClean="0"/>
              <a:t>4</a:t>
            </a:fld>
            <a:endParaRPr lang="en-US" dirty="0"/>
          </a:p>
        </p:txBody>
      </p:sp>
    </p:spTree>
    <p:extLst>
      <p:ext uri="{BB962C8B-B14F-4D97-AF65-F5344CB8AC3E}">
        <p14:creationId xmlns:p14="http://schemas.microsoft.com/office/powerpoint/2010/main" val="1261226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447E-B3BE-41FB-A804-E3399A71B6D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Pastoral Care Report</a:t>
            </a:r>
          </a:p>
        </p:txBody>
      </p:sp>
      <p:sp>
        <p:nvSpPr>
          <p:cNvPr id="3" name="Content Placeholder 2">
            <a:extLst>
              <a:ext uri="{FF2B5EF4-FFF2-40B4-BE49-F238E27FC236}">
                <a16:creationId xmlns:a16="http://schemas.microsoft.com/office/drawing/2014/main" id="{1009C1A1-3507-420E-B5A3-21E0CEB591BD}"/>
              </a:ext>
            </a:extLst>
          </p:cNvPr>
          <p:cNvSpPr>
            <a:spLocks noGrp="1"/>
          </p:cNvSpPr>
          <p:nvPr>
            <p:ph idx="1"/>
          </p:nvPr>
        </p:nvSpPr>
        <p:spPr/>
        <p:txBody>
          <a:bodyPr>
            <a:normAutofit/>
          </a:bodyPr>
          <a:lstStyle/>
          <a:p>
            <a:pPr marL="0" marR="0">
              <a:spcBef>
                <a:spcPts val="0"/>
              </a:spcBef>
              <a:spcAft>
                <a:spcPts val="0"/>
              </a:spcAft>
            </a:pPr>
            <a:r>
              <a:rPr lang="en-US" sz="2000" kern="150" dirty="0">
                <a:effectLst/>
                <a:latin typeface="Arial" panose="020B0604020202020204" pitchFamily="34" charset="0"/>
                <a:ea typeface="SimSun" panose="02010600030101010101" pitchFamily="2" charset="-122"/>
                <a:cs typeface="Arial" panose="020B0604020202020204" pitchFamily="34" charset="0"/>
              </a:rPr>
              <a:t>Pastoral Care consists largely of visits and conversation with those in need, financial aid through the Benevolence Fund, counselling, and service: Baptisms, Funerals, weddings, etc.</a:t>
            </a:r>
          </a:p>
          <a:p>
            <a:pPr marL="0" marR="0">
              <a:spcBef>
                <a:spcPts val="0"/>
              </a:spcBef>
              <a:spcAft>
                <a:spcPts val="0"/>
              </a:spcAft>
            </a:pPr>
            <a:endParaRPr lang="en-US" sz="2000" kern="150" dirty="0">
              <a:effectLst/>
              <a:latin typeface="Arial" panose="020B0604020202020204" pitchFamily="34" charset="0"/>
              <a:ea typeface="SimSun" panose="02010600030101010101" pitchFamily="2" charset="-122"/>
              <a:cs typeface="Arial" panose="020B0604020202020204" pitchFamily="34" charset="0"/>
            </a:endParaRPr>
          </a:p>
          <a:p>
            <a:pPr marL="0" marR="0">
              <a:spcBef>
                <a:spcPts val="0"/>
              </a:spcBef>
              <a:spcAft>
                <a:spcPts val="0"/>
              </a:spcAft>
            </a:pPr>
            <a:r>
              <a:rPr lang="en-US" sz="2000" kern="150" dirty="0">
                <a:effectLst/>
                <a:latin typeface="Arial" panose="020B0604020202020204" pitchFamily="34" charset="0"/>
                <a:ea typeface="SimSun" panose="02010600030101010101" pitchFamily="2" charset="-122"/>
                <a:cs typeface="Arial" panose="020B0604020202020204" pitchFamily="34" charset="0"/>
              </a:rPr>
              <a:t>This is generally provided by the Vicar, or supply clergy in the Vicar's absence.  We also are serviced by Dennis Costa who offers much moral support and counsel; also by LEMs who are trained to make home visits and deliver Holy Communion.</a:t>
            </a:r>
          </a:p>
          <a:p>
            <a:pPr marL="0" marR="0" indent="0">
              <a:spcBef>
                <a:spcPts val="0"/>
              </a:spcBef>
              <a:spcAft>
                <a:spcPts val="0"/>
              </a:spcAft>
              <a:buNone/>
            </a:pPr>
            <a:r>
              <a:rPr lang="en-US" sz="1800" kern="150" dirty="0">
                <a:effectLst/>
                <a:latin typeface="Times New Roman" panose="02020603050405020304" pitchFamily="18" charset="0"/>
                <a:ea typeface="SimSun" panose="02010600030101010101" pitchFamily="2" charset="-122"/>
                <a:cs typeface="Lucida Sans" panose="020B0602030504020204" pitchFamily="34" charset="0"/>
              </a:rPr>
              <a:t> </a:t>
            </a:r>
          </a:p>
          <a:p>
            <a:pPr marR="0">
              <a:lnSpc>
                <a:spcPct val="107000"/>
              </a:lnSpc>
              <a:spcBef>
                <a:spcPts val="0"/>
              </a:spcBef>
              <a:spcAft>
                <a:spcPts val="0"/>
              </a:spcAft>
              <a:buFont typeface="Wingdings" panose="05000000000000000000" pitchFamily="2" charset="2"/>
              <a:buChar char="Ø"/>
            </a:pPr>
            <a:endPar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CD6DCA7-0993-EB9B-1AA0-FA4F6EAEA648}"/>
              </a:ext>
            </a:extLst>
          </p:cNvPr>
          <p:cNvSpPr>
            <a:spLocks noGrp="1"/>
          </p:cNvSpPr>
          <p:nvPr>
            <p:ph type="sldNum" sz="quarter" idx="12"/>
          </p:nvPr>
        </p:nvSpPr>
        <p:spPr/>
        <p:txBody>
          <a:bodyPr/>
          <a:lstStyle/>
          <a:p>
            <a:fld id="{152F3016-AA69-416D-BDB0-983B3F31D3A9}" type="slidenum">
              <a:rPr lang="en-US" smtClean="0"/>
              <a:t>40</a:t>
            </a:fld>
            <a:endParaRPr lang="en-US" dirty="0"/>
          </a:p>
        </p:txBody>
      </p:sp>
    </p:spTree>
    <p:extLst>
      <p:ext uri="{BB962C8B-B14F-4D97-AF65-F5344CB8AC3E}">
        <p14:creationId xmlns:p14="http://schemas.microsoft.com/office/powerpoint/2010/main" val="1643902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1465-F954-E4F4-854A-82AEAAA06E70}"/>
              </a:ext>
            </a:extLst>
          </p:cNvPr>
          <p:cNvSpPr>
            <a:spLocks noGrp="1"/>
          </p:cNvSpPr>
          <p:nvPr>
            <p:ph type="title"/>
          </p:nvPr>
        </p:nvSpPr>
        <p:spPr/>
        <p:txBody>
          <a:bodyPr>
            <a:normAutofit/>
          </a:bodyPr>
          <a:lstStyle/>
          <a:p>
            <a:pPr algn="ctr"/>
            <a:r>
              <a:rPr lang="en-US" sz="3600" dirty="0">
                <a:latin typeface="Arial" panose="020B0604020202020204" pitchFamily="34" charset="0"/>
                <a:cs typeface="Arial" panose="020B0604020202020204" pitchFamily="34" charset="0"/>
              </a:rPr>
              <a:t>WORSHIP COMMITTEE</a:t>
            </a:r>
          </a:p>
        </p:txBody>
      </p:sp>
      <p:sp>
        <p:nvSpPr>
          <p:cNvPr id="3" name="Content Placeholder 2">
            <a:extLst>
              <a:ext uri="{FF2B5EF4-FFF2-40B4-BE49-F238E27FC236}">
                <a16:creationId xmlns:a16="http://schemas.microsoft.com/office/drawing/2014/main" id="{1561613A-0730-A0A3-7FDA-954C6C7B22EA}"/>
              </a:ext>
            </a:extLst>
          </p:cNvPr>
          <p:cNvSpPr>
            <a:spLocks noGrp="1"/>
          </p:cNvSpPr>
          <p:nvPr>
            <p:ph idx="1"/>
          </p:nvPr>
        </p:nvSpPr>
        <p:spPr>
          <a:xfrm>
            <a:off x="838200" y="1825625"/>
            <a:ext cx="10515600" cy="4351338"/>
          </a:xfrm>
        </p:spPr>
        <p:txBody>
          <a:bodyPr>
            <a:normAutofit/>
          </a:bodyPr>
          <a:lstStyle/>
          <a:p>
            <a:pPr marL="0" marR="0" indent="0">
              <a:spcBef>
                <a:spcPts val="0"/>
              </a:spcBef>
              <a:spcAft>
                <a:spcPts val="0"/>
              </a:spcAft>
              <a:buNone/>
            </a:pPr>
            <a:r>
              <a:rPr lang="en-US" sz="1800" kern="150" dirty="0">
                <a:effectLst/>
                <a:latin typeface="Arial" panose="020B0604020202020204" pitchFamily="34" charset="0"/>
                <a:ea typeface="SimSun" panose="02010600030101010101" pitchFamily="2" charset="-122"/>
                <a:cs typeface="Arial" panose="020B0604020202020204" pitchFamily="34" charset="0"/>
              </a:rPr>
              <a:t>       The worship Committee met once in 2023, early in the year and then again in August.</a:t>
            </a:r>
          </a:p>
          <a:p>
            <a:pPr marL="0" marR="0" indent="0">
              <a:spcBef>
                <a:spcPts val="0"/>
              </a:spcBef>
              <a:spcAft>
                <a:spcPts val="0"/>
              </a:spcAft>
              <a:buNone/>
            </a:pPr>
            <a:r>
              <a:rPr lang="en-US" sz="18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spcBef>
                <a:spcPts val="0"/>
              </a:spcBef>
              <a:spcAft>
                <a:spcPts val="0"/>
              </a:spcAft>
              <a:buNone/>
            </a:pPr>
            <a:r>
              <a:rPr lang="en-US" sz="1800" kern="150" dirty="0">
                <a:effectLst/>
                <a:latin typeface="Arial" panose="020B0604020202020204" pitchFamily="34" charset="0"/>
                <a:ea typeface="SimSun" panose="02010600030101010101" pitchFamily="2" charset="-122"/>
                <a:cs typeface="Arial" panose="020B0604020202020204" pitchFamily="34" charset="0"/>
              </a:rPr>
              <a:t>       The first meeting was for the planning of planning of Holy Week and Easter, to include a Seder and Foot washing on Maundy Thursday; Stations of the Cross on Good Friday, and an Easter Vigil, Saturday evening at 5:00, as well as Easter Sunday.</a:t>
            </a:r>
          </a:p>
          <a:p>
            <a:pPr marL="0" marR="0" indent="0">
              <a:spcBef>
                <a:spcPts val="0"/>
              </a:spcBef>
              <a:spcAft>
                <a:spcPts val="0"/>
              </a:spcAft>
              <a:buNone/>
            </a:pPr>
            <a:r>
              <a:rPr lang="en-US" sz="18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spcBef>
                <a:spcPts val="0"/>
              </a:spcBef>
              <a:spcAft>
                <a:spcPts val="0"/>
              </a:spcAft>
              <a:buNone/>
            </a:pPr>
            <a:r>
              <a:rPr lang="en-US" sz="1800" kern="150" dirty="0">
                <a:effectLst/>
                <a:latin typeface="Arial" panose="020B0604020202020204" pitchFamily="34" charset="0"/>
                <a:ea typeface="SimSun" panose="02010600030101010101" pitchFamily="2" charset="-122"/>
                <a:cs typeface="Arial" panose="020B0604020202020204" pitchFamily="34" charset="0"/>
              </a:rPr>
              <a:t>       Both meetings included discussion of  the use of the Historic Church and the QECC for Worship.   The Committee felt that it was important to use both buildings, and to work out a monthly schedule to that effect. The Church offers an atmosphere of Holiness and tradition; the QECC offers more light, space and an atmosphere for a more creative service.</a:t>
            </a:r>
          </a:p>
          <a:p>
            <a:pPr marL="0" marR="0" indent="0">
              <a:spcBef>
                <a:spcPts val="0"/>
              </a:spcBef>
              <a:spcAft>
                <a:spcPts val="0"/>
              </a:spcAft>
              <a:buNone/>
            </a:pPr>
            <a:endParaRPr lang="en-US" sz="1800" kern="150" dirty="0">
              <a:effectLst/>
              <a:latin typeface="Arial" panose="020B0604020202020204" pitchFamily="34" charset="0"/>
              <a:ea typeface="SimSun" panose="02010600030101010101" pitchFamily="2" charset="-122"/>
              <a:cs typeface="Arial" panose="020B0604020202020204" pitchFamily="34" charset="0"/>
            </a:endParaRPr>
          </a:p>
          <a:p>
            <a:pPr marL="0" marR="0" indent="0">
              <a:spcBef>
                <a:spcPts val="0"/>
              </a:spcBef>
              <a:spcAft>
                <a:spcPts val="0"/>
              </a:spcAft>
              <a:buNone/>
            </a:pPr>
            <a:r>
              <a:rPr lang="en-US" sz="1800" kern="150" dirty="0">
                <a:effectLst/>
                <a:latin typeface="Arial" panose="020B0604020202020204" pitchFamily="34" charset="0"/>
                <a:ea typeface="SimSun" panose="02010600030101010101" pitchFamily="2" charset="-122"/>
                <a:cs typeface="Arial" panose="020B0604020202020204" pitchFamily="34" charset="0"/>
              </a:rPr>
              <a:t> The Bishop's Committee opted for the consistent use of use of the Historic Church; this was in order to use and enjoy the new organ and also because of the added work for the Altar Guild to have to move things from one location to the other.</a:t>
            </a:r>
          </a:p>
          <a:p>
            <a:pPr marL="0" marR="0" indent="0">
              <a:spcBef>
                <a:spcPts val="0"/>
              </a:spcBef>
              <a:spcAft>
                <a:spcPts val="0"/>
              </a:spcAft>
              <a:buNone/>
            </a:pPr>
            <a:r>
              <a:rPr lang="en-US" sz="18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spcBef>
                <a:spcPts val="0"/>
              </a:spcBef>
              <a:spcAft>
                <a:spcPts val="0"/>
              </a:spcAft>
              <a:buNone/>
            </a:pPr>
            <a:r>
              <a:rPr lang="en-US" sz="1800" kern="150" dirty="0">
                <a:effectLst/>
                <a:latin typeface="Arial" panose="020B0604020202020204" pitchFamily="34" charset="0"/>
                <a:ea typeface="SimSun" panose="02010600030101010101" pitchFamily="2" charset="-122"/>
                <a:cs typeface="Arial" panose="020B0604020202020204" pitchFamily="34" charset="0"/>
              </a:rPr>
              <a:t>(This issue may be revisited in 2024, especially as renovations to the church may cause that space to be unavailable for some time).</a:t>
            </a:r>
          </a:p>
          <a:p>
            <a:endParaRPr lang="en-US" dirty="0"/>
          </a:p>
        </p:txBody>
      </p:sp>
      <p:sp>
        <p:nvSpPr>
          <p:cNvPr id="4" name="Slide Number Placeholder 3">
            <a:extLst>
              <a:ext uri="{FF2B5EF4-FFF2-40B4-BE49-F238E27FC236}">
                <a16:creationId xmlns:a16="http://schemas.microsoft.com/office/drawing/2014/main" id="{1E4BA052-4F0E-68A7-905A-26A2FAA36C76}"/>
              </a:ext>
            </a:extLst>
          </p:cNvPr>
          <p:cNvSpPr>
            <a:spLocks noGrp="1"/>
          </p:cNvSpPr>
          <p:nvPr>
            <p:ph type="sldNum" sz="quarter" idx="12"/>
          </p:nvPr>
        </p:nvSpPr>
        <p:spPr/>
        <p:txBody>
          <a:bodyPr/>
          <a:lstStyle/>
          <a:p>
            <a:fld id="{152F3016-AA69-416D-BDB0-983B3F31D3A9}" type="slidenum">
              <a:rPr lang="en-US" smtClean="0"/>
              <a:t>41</a:t>
            </a:fld>
            <a:endParaRPr lang="en-US" dirty="0"/>
          </a:p>
        </p:txBody>
      </p:sp>
    </p:spTree>
    <p:extLst>
      <p:ext uri="{BB962C8B-B14F-4D97-AF65-F5344CB8AC3E}">
        <p14:creationId xmlns:p14="http://schemas.microsoft.com/office/powerpoint/2010/main" val="335854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 (cont’d.)</a:t>
            </a:r>
          </a:p>
        </p:txBody>
      </p:sp>
      <p:sp>
        <p:nvSpPr>
          <p:cNvPr id="3" name="Content Placeholder 2"/>
          <p:cNvSpPr>
            <a:spLocks noGrp="1"/>
          </p:cNvSpPr>
          <p:nvPr>
            <p:ph idx="1"/>
          </p:nvPr>
        </p:nvSpPr>
        <p:spPr>
          <a:xfrm>
            <a:off x="1981200" y="1600200"/>
            <a:ext cx="8229600" cy="4983162"/>
          </a:xfrm>
        </p:spPr>
        <p:txBody>
          <a:bodyPr>
            <a:normAutofit fontScale="92500"/>
          </a:bodyPr>
          <a:lstStyle/>
          <a:p>
            <a:pPr>
              <a:buFont typeface="Wingdings"/>
              <a:buChar char="Ø"/>
            </a:pPr>
            <a:r>
              <a:rPr lang="en-US" dirty="0">
                <a:latin typeface="Times New Roman" panose="02020603050405020304" pitchFamily="18" charset="0"/>
                <a:cs typeface="Times New Roman" panose="02020603050405020304" pitchFamily="18" charset="0"/>
              </a:rPr>
              <a:t>Old Business: Approval of Minutes of Last Annual Meeting – January 29, 2023</a:t>
            </a:r>
          </a:p>
          <a:p>
            <a:pPr>
              <a:buFont typeface="Wingdings"/>
              <a:buChar char="Ø"/>
            </a:pPr>
            <a:r>
              <a:rPr lang="en-US" dirty="0">
                <a:latin typeface="Times New Roman" panose="02020603050405020304" pitchFamily="18" charset="0"/>
                <a:cs typeface="Times New Roman" panose="02020603050405020304" pitchFamily="18" charset="0"/>
              </a:rPr>
              <a:t>New Business:</a:t>
            </a:r>
          </a:p>
          <a:p>
            <a:pPr marL="514350" indent="-514350">
              <a:buAutoNum type="arabicPeriod"/>
            </a:pPr>
            <a:r>
              <a:rPr lang="en-US" dirty="0">
                <a:latin typeface="Times New Roman" panose="02020603050405020304" pitchFamily="18" charset="0"/>
                <a:cs typeface="Times New Roman" panose="02020603050405020304" pitchFamily="18" charset="0"/>
              </a:rPr>
              <a:t>Nominations to the Bishop to be voted on today</a:t>
            </a:r>
          </a:p>
          <a:p>
            <a:pPr marL="914400" lvl="1" indent="-514350">
              <a:buFont typeface="+mj-lt"/>
              <a:buAutoNum type="alphaUcPeriod"/>
            </a:pPr>
            <a:r>
              <a:rPr lang="en-US" sz="2800" dirty="0">
                <a:latin typeface="Times New Roman" panose="02020603050405020304" pitchFamily="18" charset="0"/>
                <a:cs typeface="Times New Roman" panose="02020603050405020304" pitchFamily="18" charset="0"/>
              </a:rPr>
              <a:t>Nominating Committee Report</a:t>
            </a:r>
          </a:p>
          <a:p>
            <a:pPr marL="1943100" lvl="3" indent="-571500">
              <a:buFont typeface="+mj-lt"/>
              <a:buAutoNum type="romanLcPeriod"/>
            </a:pPr>
            <a:r>
              <a:rPr lang="en-US" sz="2800" dirty="0">
                <a:latin typeface="Times New Roman" panose="02020603050405020304" pitchFamily="18" charset="0"/>
                <a:cs typeface="Times New Roman" panose="02020603050405020304" pitchFamily="18" charset="0"/>
              </a:rPr>
              <a:t>Bishop’s Warden – By Vicar – Dennis Costa</a:t>
            </a:r>
          </a:p>
          <a:p>
            <a:pPr marL="1943100" lvl="3" indent="-571500">
              <a:buFont typeface="+mj-lt"/>
              <a:buAutoNum type="romanLcPeriod"/>
            </a:pPr>
            <a:r>
              <a:rPr lang="en-US" sz="2800" dirty="0">
                <a:latin typeface="Times New Roman" panose="02020603050405020304" pitchFamily="18" charset="0"/>
                <a:cs typeface="Times New Roman" panose="02020603050405020304" pitchFamily="18" charset="0"/>
              </a:rPr>
              <a:t>Junior Warden – Via nominating committee – congregation vote today – To nominate to Bishop Bob for this position – Jeanne West</a:t>
            </a:r>
          </a:p>
          <a:p>
            <a:pPr marL="1943100" lvl="3" indent="-571500">
              <a:buFont typeface="+mj-lt"/>
              <a:buAutoNum type="romanLcPeriod"/>
            </a:pPr>
            <a:r>
              <a:rPr lang="en-US" sz="2800" dirty="0">
                <a:latin typeface="Times New Roman" panose="02020603050405020304" pitchFamily="18" charset="0"/>
                <a:cs typeface="Times New Roman" panose="02020603050405020304" pitchFamily="18" charset="0"/>
              </a:rPr>
              <a:t>Bishop’s Committee – Via nominating committee – congregation vote today (two continuing and one new vacancies)</a:t>
            </a:r>
          </a:p>
          <a:p>
            <a:pPr marL="514350" indent="-514350">
              <a:buAutoNum type="arabicPeriod"/>
            </a:pPr>
            <a:endParaRPr lang="en-US" dirty="0"/>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00BCF45D-97A5-1B51-BE06-75EBDE284AB9}"/>
              </a:ext>
            </a:extLst>
          </p:cNvPr>
          <p:cNvSpPr>
            <a:spLocks noGrp="1"/>
          </p:cNvSpPr>
          <p:nvPr>
            <p:ph type="sldNum" sz="quarter" idx="12"/>
          </p:nvPr>
        </p:nvSpPr>
        <p:spPr/>
        <p:txBody>
          <a:bodyPr/>
          <a:lstStyle/>
          <a:p>
            <a:fld id="{152F3016-AA69-416D-BDB0-983B3F31D3A9}" type="slidenum">
              <a:rPr lang="en-US" smtClean="0"/>
              <a:t>5</a:t>
            </a:fld>
            <a:endParaRPr lang="en-US" dirty="0"/>
          </a:p>
        </p:txBody>
      </p:sp>
    </p:spTree>
    <p:extLst>
      <p:ext uri="{BB962C8B-B14F-4D97-AF65-F5344CB8AC3E}">
        <p14:creationId xmlns:p14="http://schemas.microsoft.com/office/powerpoint/2010/main" val="275200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 (cont’d.)</a:t>
            </a:r>
          </a:p>
        </p:txBody>
      </p:sp>
      <p:sp>
        <p:nvSpPr>
          <p:cNvPr id="3" name="Content Placeholder 2"/>
          <p:cNvSpPr>
            <a:spLocks noGrp="1"/>
          </p:cNvSpPr>
          <p:nvPr>
            <p:ph idx="1"/>
          </p:nvPr>
        </p:nvSpPr>
        <p:spPr/>
        <p:txBody>
          <a:bodyPr>
            <a:normAutofit/>
          </a:bodyPr>
          <a:lstStyle/>
          <a:p>
            <a:pPr marL="3257550" lvl="6" indent="-514350">
              <a:buFont typeface="+mj-lt"/>
              <a:buAutoNum type="alphaLcParenR"/>
            </a:pPr>
            <a:r>
              <a:rPr lang="en-US" sz="2800" dirty="0">
                <a:latin typeface="Times New Roman" panose="02020603050405020304" pitchFamily="18" charset="0"/>
                <a:cs typeface="Times New Roman" panose="02020603050405020304" pitchFamily="18" charset="0"/>
              </a:rPr>
              <a:t>Three-year term renewal – Karl Sears</a:t>
            </a:r>
          </a:p>
          <a:p>
            <a:pPr marL="3257550" lvl="6" indent="-514350">
              <a:buFont typeface="+mj-lt"/>
              <a:buAutoNum type="alphaLcParenR"/>
            </a:pPr>
            <a:r>
              <a:rPr lang="en-US" sz="2800" dirty="0">
                <a:latin typeface="Times New Roman" panose="02020603050405020304" pitchFamily="18" charset="0"/>
                <a:cs typeface="Times New Roman" panose="02020603050405020304" pitchFamily="18" charset="0"/>
              </a:rPr>
              <a:t>Three-year term renewal – Martha Morrissey</a:t>
            </a:r>
          </a:p>
          <a:p>
            <a:pPr marL="3257550" lvl="6" indent="-514350">
              <a:buFont typeface="+mj-lt"/>
              <a:buAutoNum type="alphaLcParenR"/>
            </a:pPr>
            <a:r>
              <a:rPr lang="en-US" sz="2800" dirty="0">
                <a:latin typeface="Times New Roman" panose="02020603050405020304" pitchFamily="18" charset="0"/>
                <a:cs typeface="Times New Roman" panose="02020603050405020304" pitchFamily="18" charset="0"/>
              </a:rPr>
              <a:t>Three-year term vacancy – JoAnn Shelley</a:t>
            </a:r>
          </a:p>
          <a:p>
            <a:pPr marL="0" indent="0">
              <a:buNone/>
            </a:pP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F99493CA-327F-BBD2-41DC-6D287D4921B4}"/>
              </a:ext>
            </a:extLst>
          </p:cNvPr>
          <p:cNvSpPr>
            <a:spLocks noGrp="1"/>
          </p:cNvSpPr>
          <p:nvPr>
            <p:ph type="sldNum" sz="quarter" idx="12"/>
          </p:nvPr>
        </p:nvSpPr>
        <p:spPr/>
        <p:txBody>
          <a:bodyPr/>
          <a:lstStyle/>
          <a:p>
            <a:fld id="{152F3016-AA69-416D-BDB0-983B3F31D3A9}" type="slidenum">
              <a:rPr lang="en-US" smtClean="0"/>
              <a:t>6</a:t>
            </a:fld>
            <a:endParaRPr lang="en-US" dirty="0"/>
          </a:p>
        </p:txBody>
      </p:sp>
    </p:spTree>
    <p:extLst>
      <p:ext uri="{BB962C8B-B14F-4D97-AF65-F5344CB8AC3E}">
        <p14:creationId xmlns:p14="http://schemas.microsoft.com/office/powerpoint/2010/main" val="90984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 (cont’d.)</a:t>
            </a:r>
          </a:p>
        </p:txBody>
      </p:sp>
      <p:sp>
        <p:nvSpPr>
          <p:cNvPr id="3" name="Content Placeholder 2"/>
          <p:cNvSpPr>
            <a:spLocks noGrp="1"/>
          </p:cNvSpPr>
          <p:nvPr>
            <p:ph idx="1"/>
          </p:nvPr>
        </p:nvSpPr>
        <p:spPr>
          <a:xfrm>
            <a:off x="838200" y="1480457"/>
            <a:ext cx="10515600" cy="4696506"/>
          </a:xfrm>
        </p:spPr>
        <p:txBody>
          <a:bodyPr>
            <a:normAutofit fontScale="92500" lnSpcReduction="20000"/>
          </a:bodyPr>
          <a:lstStyle/>
          <a:p>
            <a:pPr marL="0" indent="0">
              <a:buNone/>
            </a:pPr>
            <a:endParaRPr lang="en-US" dirty="0"/>
          </a:p>
          <a:p>
            <a:pPr marL="0" indent="0">
              <a:buNone/>
            </a:pPr>
            <a:r>
              <a:rPr lang="en-US" dirty="0"/>
              <a:t>2</a:t>
            </a:r>
            <a:r>
              <a:rPr lang="en-US" dirty="0">
                <a:latin typeface="Times New Roman" panose="02020603050405020304" pitchFamily="18" charset="0"/>
                <a:cs typeface="Times New Roman" panose="02020603050405020304" pitchFamily="18" charset="0"/>
              </a:rPr>
              <a:t>. Election of Delegates and Alternate(s) to the Annual Diocesan Convention – by Congregation</a:t>
            </a:r>
          </a:p>
          <a:p>
            <a:pPr marL="0" indent="0">
              <a:buNone/>
            </a:pPr>
            <a:r>
              <a:rPr lang="en-US" dirty="0">
                <a:latin typeface="Times New Roman" panose="02020603050405020304" pitchFamily="18" charset="0"/>
                <a:cs typeface="Times New Roman" panose="02020603050405020304" pitchFamily="18" charset="0"/>
              </a:rPr>
              <a:t>		A. Recommended delegates</a:t>
            </a:r>
          </a:p>
          <a:p>
            <a:pPr marL="0" indent="0">
              <a:buNone/>
            </a:pPr>
            <a:r>
              <a:rPr lang="en-US" dirty="0">
                <a:latin typeface="Times New Roman" panose="02020603050405020304" pitchFamily="18" charset="0"/>
                <a:cs typeface="Times New Roman" panose="02020603050405020304" pitchFamily="18" charset="0"/>
              </a:rPr>
              <a:t>			i. Dennis Costa, Jeanne West, and Steve Valdez</a:t>
            </a:r>
          </a:p>
          <a:p>
            <a:pPr marL="0" indent="0">
              <a:buNone/>
            </a:pPr>
            <a:r>
              <a:rPr lang="en-US" dirty="0">
                <a:latin typeface="Times New Roman" panose="02020603050405020304" pitchFamily="18" charset="0"/>
                <a:cs typeface="Times New Roman" panose="02020603050405020304" pitchFamily="18" charset="0"/>
              </a:rPr>
              <a:t>                                  and alternate Karl Sears	</a:t>
            </a:r>
          </a:p>
          <a:p>
            <a:pPr marL="0" indent="0">
              <a:buNone/>
            </a:pPr>
            <a:r>
              <a:rPr lang="en-US" dirty="0">
                <a:latin typeface="Times New Roman" panose="02020603050405020304" pitchFamily="18" charset="0"/>
                <a:cs typeface="Times New Roman" panose="02020603050405020304" pitchFamily="18" charset="0"/>
              </a:rPr>
              <a:t>		B. Election: 	Motion for the church membership to authorize 			the clerk to cast one written ballot for the slate recommended by 		the nominating committee</a:t>
            </a:r>
          </a:p>
          <a:p>
            <a:pPr marL="0" indent="0">
              <a:buNone/>
            </a:pPr>
            <a:r>
              <a:rPr lang="en-US" dirty="0">
                <a:latin typeface="Times New Roman" panose="02020603050405020304" pitchFamily="18" charset="0"/>
                <a:cs typeface="Times New Roman" panose="02020603050405020304" pitchFamily="18" charset="0"/>
              </a:rPr>
              <a:t>3. Budget Presentation</a:t>
            </a:r>
          </a:p>
          <a:p>
            <a:pPr marL="0" indent="0">
              <a:buNone/>
            </a:pPr>
            <a:r>
              <a:rPr lang="en-US" dirty="0">
                <a:latin typeface="Times New Roman" panose="02020603050405020304" pitchFamily="18" charset="0"/>
                <a:cs typeface="Times New Roman" panose="02020603050405020304" pitchFamily="18" charset="0"/>
              </a:rPr>
              <a:t>	Closing Prayer</a:t>
            </a:r>
          </a:p>
          <a:p>
            <a:pPr marL="0" indent="0">
              <a:buNone/>
            </a:pPr>
            <a:r>
              <a:rPr lang="en-US" dirty="0">
                <a:latin typeface="Times New Roman" panose="02020603050405020304" pitchFamily="18" charset="0"/>
                <a:cs typeface="Times New Roman" panose="02020603050405020304" pitchFamily="18" charset="0"/>
              </a:rPr>
              <a:t>	Adjournment</a:t>
            </a:r>
          </a:p>
        </p:txBody>
      </p:sp>
      <p:sp>
        <p:nvSpPr>
          <p:cNvPr id="4" name="Slide Number Placeholder 3">
            <a:extLst>
              <a:ext uri="{FF2B5EF4-FFF2-40B4-BE49-F238E27FC236}">
                <a16:creationId xmlns:a16="http://schemas.microsoft.com/office/drawing/2014/main" id="{28E79F77-7682-5B41-37BA-78EE7E1BEABA}"/>
              </a:ext>
            </a:extLst>
          </p:cNvPr>
          <p:cNvSpPr>
            <a:spLocks noGrp="1"/>
          </p:cNvSpPr>
          <p:nvPr>
            <p:ph type="sldNum" sz="quarter" idx="12"/>
          </p:nvPr>
        </p:nvSpPr>
        <p:spPr/>
        <p:txBody>
          <a:bodyPr/>
          <a:lstStyle/>
          <a:p>
            <a:fld id="{152F3016-AA69-416D-BDB0-983B3F31D3A9}" type="slidenum">
              <a:rPr lang="en-US" smtClean="0"/>
              <a:t>7</a:t>
            </a:fld>
            <a:endParaRPr lang="en-US" dirty="0"/>
          </a:p>
        </p:txBody>
      </p:sp>
    </p:spTree>
    <p:extLst>
      <p:ext uri="{BB962C8B-B14F-4D97-AF65-F5344CB8AC3E}">
        <p14:creationId xmlns:p14="http://schemas.microsoft.com/office/powerpoint/2010/main" val="249304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91A1-C1F2-4A1B-B815-1BAD9E374B5B}"/>
              </a:ext>
            </a:extLst>
          </p:cNvPr>
          <p:cNvSpPr>
            <a:spLocks noGrp="1"/>
          </p:cNvSpPr>
          <p:nvPr>
            <p:ph type="title"/>
          </p:nvPr>
        </p:nvSpPr>
        <p:spPr>
          <a:xfrm>
            <a:off x="838200" y="365126"/>
            <a:ext cx="10515600" cy="1428505"/>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Vicar’s Report</a:t>
            </a:r>
            <a:br>
              <a:rPr lang="en-US" dirty="0">
                <a:latin typeface="Times New Roman" panose="02020603050405020304" pitchFamily="18" charset="0"/>
                <a:cs typeface="Times New Roman" panose="02020603050405020304" pitchFamily="18" charset="0"/>
              </a:rPr>
            </a:br>
            <a:r>
              <a:rPr lang="en-US" sz="2800" kern="150" dirty="0">
                <a:effectLst/>
                <a:latin typeface="Times New Roman" panose="02020603050405020304" pitchFamily="18" charset="0"/>
                <a:ea typeface="SimSun" panose="02010600030101010101" pitchFamily="2" charset="-122"/>
                <a:cs typeface="Times New Roman" panose="02020603050405020304" pitchFamily="18" charset="0"/>
              </a:rPr>
              <a:t>Rev. Canon Dwight L. Brown, Vicar</a:t>
            </a:r>
            <a:br>
              <a:rPr lang="en-US" sz="2800" kern="150" dirty="0">
                <a:effectLst/>
                <a:latin typeface="Times New Roman" panose="02020603050405020304" pitchFamily="18" charset="0"/>
                <a:ea typeface="SimSun" panose="02010600030101010101" pitchFamily="2" charset="-122"/>
                <a:cs typeface="Arial" panose="020B0604020202020204" pitchFamily="34"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421B715-E96E-4865-BEA5-BFE4C098DE34}"/>
              </a:ext>
            </a:extLst>
          </p:cNvPr>
          <p:cNvSpPr>
            <a:spLocks noGrp="1"/>
          </p:cNvSpPr>
          <p:nvPr>
            <p:ph idx="1"/>
          </p:nvPr>
        </p:nvSpPr>
        <p:spPr>
          <a:xfrm>
            <a:off x="1981200" y="1863634"/>
            <a:ext cx="8229600" cy="4613365"/>
          </a:xfrm>
        </p:spPr>
        <p:txBody>
          <a:bodyPr>
            <a:normAutofit lnSpcReduction="10000"/>
          </a:bodyPr>
          <a:lstStyle/>
          <a:p>
            <a:pPr marL="0" marR="0" indent="0" algn="ctr">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Health of Church</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Growth and Progress.</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Thank you to so many who keep the church functioning with a part-time Vicar and Office Manager</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Vicar's Time and services</a:t>
            </a:r>
          </a:p>
          <a:p>
            <a:pPr marL="0" marR="0" indent="0" algn="ctr">
              <a:spcBef>
                <a:spcPts val="0"/>
              </a:spcBef>
              <a:spcAft>
                <a:spcPts val="0"/>
              </a:spcAft>
              <a:buNone/>
            </a:pPr>
            <a:endParaRPr lang="en-US" sz="2400" kern="150" dirty="0">
              <a:latin typeface="Arial" panose="020B0604020202020204" pitchFamily="34" charset="0"/>
              <a:ea typeface="SimSun" panose="02010600030101010101" pitchFamily="2" charset="-122"/>
              <a:cs typeface="Arial" panose="020B0604020202020204" pitchFamily="34" charset="0"/>
            </a:endParaRP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Pastoral Care – Calls, Visits, Home Communion</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 Sacramental</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Looking forward</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5E3506-8FFE-EBB4-5A6D-C56FECEF4F99}"/>
              </a:ext>
            </a:extLst>
          </p:cNvPr>
          <p:cNvSpPr>
            <a:spLocks noGrp="1"/>
          </p:cNvSpPr>
          <p:nvPr>
            <p:ph type="sldNum" sz="quarter" idx="12"/>
          </p:nvPr>
        </p:nvSpPr>
        <p:spPr/>
        <p:txBody>
          <a:bodyPr/>
          <a:lstStyle/>
          <a:p>
            <a:fld id="{152F3016-AA69-416D-BDB0-983B3F31D3A9}" type="slidenum">
              <a:rPr lang="en-US" smtClean="0"/>
              <a:t>8</a:t>
            </a:fld>
            <a:endParaRPr lang="en-US" dirty="0"/>
          </a:p>
        </p:txBody>
      </p:sp>
    </p:spTree>
    <p:extLst>
      <p:ext uri="{BB962C8B-B14F-4D97-AF65-F5344CB8AC3E}">
        <p14:creationId xmlns:p14="http://schemas.microsoft.com/office/powerpoint/2010/main" val="304288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3450-F3FA-6495-077C-0B955B87CD7F}"/>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MINUTES OF ANNUAL MEETING, 2023</a:t>
            </a:r>
          </a:p>
        </p:txBody>
      </p:sp>
      <p:sp>
        <p:nvSpPr>
          <p:cNvPr id="3" name="Content Placeholder 2">
            <a:extLst>
              <a:ext uri="{FF2B5EF4-FFF2-40B4-BE49-F238E27FC236}">
                <a16:creationId xmlns:a16="http://schemas.microsoft.com/office/drawing/2014/main" id="{FB1D0B27-9AED-42E3-6BC8-4485CB8C1CEE}"/>
              </a:ext>
            </a:extLst>
          </p:cNvPr>
          <p:cNvSpPr>
            <a:spLocks noGrp="1"/>
          </p:cNvSpPr>
          <p:nvPr>
            <p:ph idx="1"/>
          </p:nvPr>
        </p:nvSpPr>
        <p:spPr/>
        <p:txBody>
          <a:bodyPr>
            <a:normAutofit lnSpcReduction="10000"/>
          </a:bodyPr>
          <a:lstStyle/>
          <a:p>
            <a:pPr marL="0" marR="0" algn="ctr">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CHRIST CHURCH EPISCOPAL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a:effectLst/>
                <a:latin typeface="Bookman Old Style" panose="02050604050505020204" pitchFamily="18" charset="0"/>
                <a:ea typeface="Calibri" panose="020F0502020204030204" pitchFamily="34" charset="0"/>
                <a:cs typeface="Arial" panose="020B0604020202020204" pitchFamily="34" charset="0"/>
              </a:rPr>
              <a:t>Annual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a:effectLst/>
                <a:latin typeface="Bookman Old Style" panose="02050604050505020204" pitchFamily="18" charset="0"/>
                <a:ea typeface="Calibri" panose="020F0502020204030204" pitchFamily="34" charset="0"/>
                <a:cs typeface="Arial" panose="020B0604020202020204" pitchFamily="34" charset="0"/>
              </a:rPr>
              <a:t>January 29,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a:effectLst/>
                <a:latin typeface="Bookman Old Style" panose="02050604050505020204" pitchFamily="18" charset="0"/>
                <a:ea typeface="Calibri" panose="020F0502020204030204" pitchFamily="34" charset="0"/>
                <a:cs typeface="Arial" panose="020B0604020202020204" pitchFamily="34" charset="0"/>
              </a:rPr>
              <a:t>In person and Zoom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CALL TO ORDER</a:t>
            </a:r>
            <a:r>
              <a:rPr lang="en-US" sz="1100" dirty="0">
                <a:effectLst/>
                <a:latin typeface="Bookman Old Style" panose="02050604050505020204" pitchFamily="18" charset="0"/>
                <a:ea typeface="Calibri" panose="020F0502020204030204" pitchFamily="34" charset="0"/>
                <a:cs typeface="Arial" panose="020B0604020202020204" pitchFamily="34" charset="0"/>
              </a:rPr>
              <a:t>:			11:55 am by Vicar Fr. Dwight Brown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100"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100" b="1" dirty="0">
                <a:effectLst/>
                <a:latin typeface="Bookman Old Style" panose="02050604050505020204" pitchFamily="18" charset="0"/>
                <a:ea typeface="Calibri" panose="020F0502020204030204" pitchFamily="34" charset="0"/>
                <a:cs typeface="Arial" panose="020B0604020202020204" pitchFamily="34" charset="0"/>
              </a:rPr>
              <a:t>    OPENING PRAYER</a:t>
            </a:r>
            <a:r>
              <a:rPr lang="en-US" sz="1100" dirty="0">
                <a:effectLst/>
                <a:latin typeface="Bookman Old Style" panose="02050604050505020204" pitchFamily="18" charset="0"/>
                <a:ea typeface="Calibri" panose="020F0502020204030204" pitchFamily="34" charset="0"/>
                <a:cs typeface="Arial" panose="020B0604020202020204" pitchFamily="34" charset="0"/>
              </a:rPr>
              <a:t>:	Vicar Fr. Dwight Brown, Special prayer for a church meeting.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0" marR="0" indent="-228600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PRESENT:   </a:t>
            </a:r>
            <a:r>
              <a:rPr lang="en-US" sz="1100" dirty="0">
                <a:effectLst/>
                <a:latin typeface="Bookman Old Style" panose="02050604050505020204" pitchFamily="18" charset="0"/>
                <a:ea typeface="Calibri" panose="020F0502020204030204" pitchFamily="34" charset="0"/>
                <a:cs typeface="Arial" panose="020B0604020202020204" pitchFamily="34" charset="0"/>
              </a:rPr>
              <a:t>Fr. Dwight Brown, Jasmine Locatelli, Nathan Smith, Dennis Costa, Kate Winter, Barb and Chris Fraley, Martha Morrissey, Karl Sears, Rick Stambaugh, Jeanne West, Reiko and Butch Ford, Sue Roberts, Jane Bockus, Sandra Sandin, Sue Bottrell, Steve and Jen Valdez, Al Mackenzie via Zoom, Meg Greenwell, Buzz Samuelson, Vance and Bethyl Shepperson, Bob Foerster and Beryl Spalding, and Stephanie Ackerman.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effectLst/>
                <a:latin typeface="Bookman Old Style" panose="02050604050505020204" pitchFamily="18" charset="0"/>
                <a:ea typeface="Calibri" panose="020F0502020204030204" pitchFamily="34" charset="0"/>
                <a:cs typeface="Arial" panose="020B0604020202020204" pitchFamily="34" charset="0"/>
              </a:rPr>
              <a:t>QUORUM:	</a:t>
            </a:r>
            <a:r>
              <a:rPr lang="en-US" sz="1100" dirty="0">
                <a:effectLst/>
                <a:latin typeface="Bookman Old Style" panose="02050604050505020204" pitchFamily="18" charset="0"/>
                <a:ea typeface="Calibri" panose="020F0502020204030204" pitchFamily="34" charset="0"/>
                <a:cs typeface="Arial" panose="020B0604020202020204" pitchFamily="34" charset="0"/>
              </a:rPr>
              <a:t>Established.  Meg Greenwell appointed Secretary for Annual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100" b="1" dirty="0">
                <a:effectLst/>
                <a:latin typeface="Bookman Old Style" panose="02050604050505020204" pitchFamily="18" charset="0"/>
                <a:ea typeface="Calibri" panose="020F0502020204030204" pitchFamily="34" charset="0"/>
                <a:cs typeface="Arial" panose="020B0604020202020204" pitchFamily="34" charset="0"/>
              </a:rPr>
              <a:t>        REPORTS</a:t>
            </a:r>
            <a:r>
              <a:rPr lang="en-US" sz="1100" dirty="0">
                <a:effectLst/>
                <a:latin typeface="Bookman Old Style" panose="020506040505050202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Bookman Old Style" panose="02050604050505020204" pitchFamily="18" charset="0"/>
                <a:ea typeface="Calibri" panose="020F0502020204030204" pitchFamily="34" charset="0"/>
                <a:cs typeface="Arial" panose="020B0604020202020204" pitchFamily="34" charset="0"/>
              </a:rPr>
              <a:t>Vicar’s Report:  Fr. Dwight Brown, see full report at end of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Review of position and responsibilities:  3/8-time salary, ½ time for 9 months.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Pandemic Changes:  2 services with social distancing and Zoom.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Health of Church: done really well.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Growth and Progress.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Thank you to so many.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Vicar’s Time and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Bookman Old Style" panose="02050604050505020204" pitchFamily="18" charset="0"/>
                <a:ea typeface="Calibri" panose="020F0502020204030204" pitchFamily="34" charset="0"/>
                <a:cs typeface="Arial" panose="020B0604020202020204" pitchFamily="34" charset="0"/>
              </a:rPr>
              <a:t>Looking forward.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1557508-975A-BA43-4D2A-BB89332010E3}"/>
              </a:ext>
            </a:extLst>
          </p:cNvPr>
          <p:cNvSpPr>
            <a:spLocks noGrp="1"/>
          </p:cNvSpPr>
          <p:nvPr>
            <p:ph type="sldNum" sz="quarter" idx="12"/>
          </p:nvPr>
        </p:nvSpPr>
        <p:spPr/>
        <p:txBody>
          <a:bodyPr/>
          <a:lstStyle/>
          <a:p>
            <a:fld id="{152F3016-AA69-416D-BDB0-983B3F31D3A9}" type="slidenum">
              <a:rPr lang="en-US" smtClean="0"/>
              <a:t>9</a:t>
            </a:fld>
            <a:endParaRPr lang="en-US" dirty="0"/>
          </a:p>
        </p:txBody>
      </p:sp>
    </p:spTree>
    <p:extLst>
      <p:ext uri="{BB962C8B-B14F-4D97-AF65-F5344CB8AC3E}">
        <p14:creationId xmlns:p14="http://schemas.microsoft.com/office/powerpoint/2010/main" val="2866245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2922</TotalTime>
  <Words>6168</Words>
  <Application>Microsoft Office PowerPoint</Application>
  <PresentationFormat>Widescreen</PresentationFormat>
  <Paragraphs>452</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Bookman Old Style</vt:lpstr>
      <vt:lpstr>Calibri</vt:lpstr>
      <vt:lpstr>Calibri Light</vt:lpstr>
      <vt:lpstr>Courier New</vt:lpstr>
      <vt:lpstr>Symbol</vt:lpstr>
      <vt:lpstr>Times New Roman</vt:lpstr>
      <vt:lpstr>Wingdings</vt:lpstr>
      <vt:lpstr>Office Theme</vt:lpstr>
      <vt:lpstr>CHRIST CHURCH EPISCOPAL</vt:lpstr>
      <vt:lpstr>CHRIST CHURCH EPISCOPAL</vt:lpstr>
      <vt:lpstr>Meeting Agenda</vt:lpstr>
      <vt:lpstr>Meeting Agenda (cont’d.)</vt:lpstr>
      <vt:lpstr>Meeting Agenda (cont’d.)</vt:lpstr>
      <vt:lpstr>Meeting Agenda (cont’d.)</vt:lpstr>
      <vt:lpstr>Meeting Agenda (cont’d.)</vt:lpstr>
      <vt:lpstr>Vicar’s Report Rev. Canon Dwight L. Brown, Vicar </vt:lpstr>
      <vt:lpstr>MINUTES OF ANNUAL MEETING, 2023</vt:lpstr>
      <vt:lpstr>MINUTES OF ANNUAL MEETING, CON’T</vt:lpstr>
      <vt:lpstr>MINUTES OF ANNUAL MEETING, CON’T</vt:lpstr>
      <vt:lpstr>MINUTES OF ANNUAL MEETING, CON’T</vt:lpstr>
      <vt:lpstr>MINUTES OF ANNUAL MEETING, CON’T</vt:lpstr>
      <vt:lpstr>MINUTES OF ANNUAL MEETING, CON’T</vt:lpstr>
      <vt:lpstr>MINUTES OF ANNUAL MEETING, CON’T</vt:lpstr>
      <vt:lpstr>MINUTES OF ANNUAL MEETING, CON’T</vt:lpstr>
      <vt:lpstr>MINUTES OF ANNUAL MEETING, CON’T</vt:lpstr>
      <vt:lpstr>MINUTES OF ANNUAL MEETING, CON’T</vt:lpstr>
      <vt:lpstr>Bishop’s and People’s Warden Report</vt:lpstr>
      <vt:lpstr>People’s Warden Report</vt:lpstr>
      <vt:lpstr>People’s Warden, Cont’d</vt:lpstr>
      <vt:lpstr>People’s Warden, Cont’d</vt:lpstr>
      <vt:lpstr>PowerPoint Presentation</vt:lpstr>
      <vt:lpstr>PowerPoint Presentation</vt:lpstr>
      <vt:lpstr>PowerPoint Presentation</vt:lpstr>
      <vt:lpstr>Altar Guild Report</vt:lpstr>
      <vt:lpstr>PowerPoint Presentation</vt:lpstr>
      <vt:lpstr>Cemetery Report</vt:lpstr>
      <vt:lpstr>             Cemetery Report, Cont’d.</vt:lpstr>
      <vt:lpstr>Christian Education</vt:lpstr>
      <vt:lpstr>Communications Committee 2024</vt:lpstr>
      <vt:lpstr>Communications Comm. (cont’d.)</vt:lpstr>
      <vt:lpstr>Communications Committee</vt:lpstr>
      <vt:lpstr>Hospitality Report</vt:lpstr>
      <vt:lpstr>Hospitality Report, cont’d.</vt:lpstr>
      <vt:lpstr>Nominating Report</vt:lpstr>
      <vt:lpstr>Nominating Report, (cont’d)</vt:lpstr>
      <vt:lpstr>Nominating Report, (cont’d)</vt:lpstr>
      <vt:lpstr>Outreach</vt:lpstr>
      <vt:lpstr>Pastoral Care Report</vt:lpstr>
      <vt:lpstr>WORSHIP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CHURCH EPISCOPAL</dc:title>
  <dc:creator>Kurt Samuelson</dc:creator>
  <cp:lastModifiedBy>Christ Church</cp:lastModifiedBy>
  <cp:revision>244</cp:revision>
  <cp:lastPrinted>2024-02-01T23:33:02Z</cp:lastPrinted>
  <dcterms:created xsi:type="dcterms:W3CDTF">2021-01-21T07:52:35Z</dcterms:created>
  <dcterms:modified xsi:type="dcterms:W3CDTF">2024-02-01T23:56:11Z</dcterms:modified>
</cp:coreProperties>
</file>